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4"/>
  </p:sldMasterIdLst>
  <p:notesMasterIdLst>
    <p:notesMasterId r:id="rId18"/>
  </p:notesMasterIdLst>
  <p:handoutMasterIdLst>
    <p:handoutMasterId r:id="rId19"/>
  </p:handoutMasterIdLst>
  <p:sldIdLst>
    <p:sldId id="256" r:id="rId5"/>
    <p:sldId id="282" r:id="rId6"/>
    <p:sldId id="323" r:id="rId7"/>
    <p:sldId id="277" r:id="rId8"/>
    <p:sldId id="278" r:id="rId9"/>
    <p:sldId id="265" r:id="rId10"/>
    <p:sldId id="320" r:id="rId11"/>
    <p:sldId id="321" r:id="rId12"/>
    <p:sldId id="324" r:id="rId13"/>
    <p:sldId id="325" r:id="rId14"/>
    <p:sldId id="326" r:id="rId15"/>
    <p:sldId id="327" r:id="rId16"/>
    <p:sldId id="322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287D"/>
    <a:srgbClr val="4BC8FF"/>
    <a:srgbClr val="F01928"/>
    <a:srgbClr val="9100DC"/>
    <a:srgbClr val="5AC8A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C73D69-3E07-4765-8999-C7E43F85D0B5}" v="6" dt="2019-11-12T22:10:31.6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78238" autoAdjust="0"/>
  </p:normalViewPr>
  <p:slideViewPr>
    <p:cSldViewPr snapToGrid="0">
      <p:cViewPr varScale="1">
        <p:scale>
          <a:sx n="95" d="100"/>
          <a:sy n="95" d="100"/>
        </p:scale>
        <p:origin x="1253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2044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s-ES"/>
              <a:t>Dotazník k HR Award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6EA621D-8470-412D-BB9F-4BEEC25E93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16626" cy="1058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altLang="cs-CZ"/>
              <a:t>Dotazník k HR Award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971189A4-6E26-4616-A9FF-4A7238B384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129" y="6052451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altLang="cs-CZ"/>
              <a:t>Dotazník k HR Award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5C28E69-6187-498F-B773-28BAE02F5A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129" y="6052451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"/>
              <a:t>Dotazník k HR Award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4C02061-34C5-47CE-8710-45793FEB6D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757" y="6048045"/>
            <a:ext cx="856023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ÚVT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E1A9D85-709A-4A4C-881A-B5BF04A67C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FCA98B57-F875-45A9-9750-0CE7F83F4A9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s-ES"/>
              <a:t>Dotazník k HR Award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2C66E1C-06F2-4791-848E-5152DC5C24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8118" cy="2853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6103C5-3BE5-4188-8F3A-CF4300DBC2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74306B08-5E66-47E2-9460-55CD640D7A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s-ES"/>
              <a:t>Dotazník k HR Award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Dotazník k HR Award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93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s-ES"/>
              <a:t>Dotazník k HR Award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56FB496-6E8C-4B9C-8475-E39157A13E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129" y="6052451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"/>
              <a:t>Dotazník k HR Award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4F88F0-D2B0-4629-8FC3-4D5C9F1F67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16625" cy="1058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s-ES"/>
              <a:t>Dotazník k HR Award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B889A6FA-B193-4060-ACB3-E943ACDDF9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129" y="6052451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altLang="cs-CZ"/>
              <a:t>Dotazník k HR Award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619C8FF6-52CA-4936-8935-0E8C956E5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129" y="6052451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altLang="cs-CZ"/>
              <a:t>Dotazník k HR Award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986F3273-63B6-4FB7-A0E3-1C570FFDD7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129" y="6052451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altLang="cs-CZ"/>
              <a:t>Dotazník k HR Award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EB78A43B-44F3-423F-ADB1-B7633940BC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129" y="6052451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altLang="cs-CZ"/>
              <a:t>Dotazník k HR Award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63B6ADA-1151-436D-B700-A07E4371F1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129" y="6052451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altLang="cs-CZ"/>
              <a:t>Dotazník k HR Award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B06898E-BA5D-4E74-A0A6-6C3D448B9D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129" y="6052451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s-ES"/>
              <a:t>Dotazník k HR Award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5F54745-CEB1-4069-8EEF-BECB964CD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 </a:t>
            </a:r>
            <a:r>
              <a:rPr lang="cs-CZ" dirty="0" err="1"/>
              <a:t>Award</a:t>
            </a:r>
            <a:r>
              <a:rPr lang="cs-CZ"/>
              <a:t> na ÚVT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74BCF1BC-1E89-4D99-9C94-485630E03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3756638"/>
            <a:ext cx="11361600" cy="1280057"/>
          </a:xfrm>
        </p:spPr>
        <p:txBody>
          <a:bodyPr/>
          <a:lstStyle/>
          <a:p>
            <a:r>
              <a:rPr lang="cs-CZ" b="1" dirty="0">
                <a:solidFill>
                  <a:srgbClr val="00287D"/>
                </a:solidFill>
              </a:rPr>
              <a:t>Luděk Matyska</a:t>
            </a:r>
          </a:p>
          <a:p>
            <a:endParaRPr lang="cs-CZ" dirty="0">
              <a:solidFill>
                <a:srgbClr val="00287D"/>
              </a:solidFill>
            </a:endParaRPr>
          </a:p>
          <a:p>
            <a:r>
              <a:rPr lang="cs-CZ" dirty="0">
                <a:solidFill>
                  <a:srgbClr val="00287D"/>
                </a:solidFill>
              </a:rPr>
              <a:t>Brno</a:t>
            </a:r>
            <a:r>
              <a:rPr lang="it-IT" dirty="0">
                <a:solidFill>
                  <a:srgbClr val="00287D"/>
                </a:solidFill>
              </a:rPr>
              <a:t>, </a:t>
            </a:r>
            <a:r>
              <a:rPr lang="cs-CZ" dirty="0" smtClean="0">
                <a:solidFill>
                  <a:srgbClr val="00287D"/>
                </a:solidFill>
              </a:rPr>
              <a:t>2</a:t>
            </a:r>
            <a:r>
              <a:rPr lang="en-US" smtClean="0">
                <a:solidFill>
                  <a:srgbClr val="00287D"/>
                </a:solidFill>
              </a:rPr>
              <a:t>4</a:t>
            </a:r>
            <a:r>
              <a:rPr lang="cs-CZ" smtClean="0">
                <a:solidFill>
                  <a:srgbClr val="00287D"/>
                </a:solidFill>
              </a:rPr>
              <a:t>. </a:t>
            </a:r>
            <a:r>
              <a:rPr lang="cs-CZ" dirty="0">
                <a:solidFill>
                  <a:srgbClr val="00287D"/>
                </a:solidFill>
              </a:rPr>
              <a:t>února</a:t>
            </a:r>
            <a:r>
              <a:rPr lang="it-IT" dirty="0">
                <a:solidFill>
                  <a:srgbClr val="00287D"/>
                </a:solidFill>
              </a:rPr>
              <a:t> 20</a:t>
            </a:r>
            <a:r>
              <a:rPr lang="cs-CZ" dirty="0">
                <a:solidFill>
                  <a:srgbClr val="00287D"/>
                </a:solidFill>
              </a:rPr>
              <a:t>20</a:t>
            </a:r>
            <a:endParaRPr lang="cs-CZ" altLang="cs-CZ" dirty="0">
              <a:solidFill>
                <a:srgbClr val="0028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60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1FEB8E4-AA9F-437E-BE4D-8E44540158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s-ES"/>
              <a:t>Dotazník k HR Award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311BEF-D6EC-4838-9E64-11A8038C3C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9FC148F-83DE-4879-8F95-817494B2A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5786603-B8C2-42CC-A0E0-7062CF4DB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294791" cy="4139998"/>
          </a:xfrm>
        </p:spPr>
        <p:txBody>
          <a:bodyPr/>
          <a:lstStyle/>
          <a:p>
            <a:r>
              <a:rPr lang="cs-CZ" dirty="0"/>
              <a:t>Je implementován v IS MU</a:t>
            </a:r>
          </a:p>
          <a:p>
            <a:pPr lvl="1"/>
            <a:r>
              <a:rPr lang="cs-CZ" dirty="0"/>
              <a:t>Stejná technologie jako v případě voleb do akademických orgánů</a:t>
            </a:r>
          </a:p>
          <a:p>
            <a:r>
              <a:rPr lang="cs-CZ" dirty="0"/>
              <a:t>Přestože je anonymní, přístup k primárním datům bude omezen</a:t>
            </a:r>
          </a:p>
          <a:p>
            <a:pPr lvl="1"/>
            <a:r>
              <a:rPr lang="cs-CZ" dirty="0"/>
              <a:t>Nanejvýš členové HR </a:t>
            </a:r>
            <a:r>
              <a:rPr lang="cs-CZ" dirty="0" err="1"/>
              <a:t>Award</a:t>
            </a:r>
            <a:r>
              <a:rPr lang="cs-CZ" dirty="0"/>
              <a:t> týmu</a:t>
            </a:r>
          </a:p>
          <a:p>
            <a:pPr lvl="1"/>
            <a:r>
              <a:rPr lang="cs-CZ" dirty="0"/>
              <a:t>Žádná třetí strana/externí pracovník či organizace</a:t>
            </a:r>
          </a:p>
          <a:p>
            <a:r>
              <a:rPr lang="cs-CZ" dirty="0"/>
              <a:t>Zveřejněny </a:t>
            </a:r>
            <a:r>
              <a:rPr lang="cs-CZ" dirty="0" smtClean="0"/>
              <a:t>b</a:t>
            </a:r>
            <a:r>
              <a:rPr lang="en-US" dirty="0" smtClean="0"/>
              <a:t>u</a:t>
            </a:r>
            <a:r>
              <a:rPr lang="cs-CZ" dirty="0" smtClean="0"/>
              <a:t>d</a:t>
            </a:r>
            <a:r>
              <a:rPr lang="en-US" dirty="0" smtClean="0"/>
              <a:t>o</a:t>
            </a:r>
            <a:r>
              <a:rPr lang="cs-CZ" dirty="0" smtClean="0"/>
              <a:t>u </a:t>
            </a:r>
            <a:r>
              <a:rPr lang="cs-CZ" dirty="0"/>
              <a:t>pouze agregované výsledky</a:t>
            </a:r>
          </a:p>
          <a:p>
            <a:r>
              <a:rPr lang="cs-CZ" dirty="0"/>
              <a:t>Zhruba po 2-3 letech plánujeme dotazník zopakovat</a:t>
            </a:r>
          </a:p>
          <a:p>
            <a:pPr lvl="1"/>
            <a:r>
              <a:rPr lang="cs-CZ" dirty="0"/>
              <a:t>Zjištění rozdílů díky realizaci akčního plánu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46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A3BF9C4-E7FB-4D3B-94B5-2FDDEFA5AE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s-ES"/>
              <a:t>Dotazník k HR Award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713AEC-5172-4AB5-A397-24D5D85B86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615391C-6678-467B-B5D0-F41B6D970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2C86BA-19D6-42F7-AA96-2F0583E33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Předvedení naživo s otázkami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82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76DFDAE-8271-422D-B58C-6B44B42D8F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s-ES"/>
              <a:t>Dotazník k HR Award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394233-35B5-4F0D-B5F7-2A82898EAE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1D0A03-C87D-49C6-B824-9371CBDEA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F954848-BF79-447A-83DA-1A83686BA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Získání HR </a:t>
            </a:r>
            <a:r>
              <a:rPr lang="cs-CZ" dirty="0" err="1"/>
              <a:t>Awardu</a:t>
            </a:r>
            <a:r>
              <a:rPr lang="cs-CZ" dirty="0"/>
              <a:t> je příležitost ke zlepšení pracovního prostředí na ÚVT (i celé MU)</a:t>
            </a:r>
          </a:p>
          <a:p>
            <a:pPr lvl="1"/>
            <a:r>
              <a:rPr lang="cs-CZ" dirty="0"/>
              <a:t>Zajímáme se o pracovní prostředí pro všechny zaměstnance, ne pouze ty ve výzkumu</a:t>
            </a:r>
          </a:p>
          <a:p>
            <a:r>
              <a:rPr lang="cs-CZ" dirty="0"/>
              <a:t>Prvním krokem je zjištění současného stavu</a:t>
            </a:r>
          </a:p>
          <a:p>
            <a:pPr lvl="1"/>
            <a:r>
              <a:rPr lang="cs-CZ" dirty="0" smtClean="0"/>
              <a:t>Nástroje</a:t>
            </a:r>
            <a:r>
              <a:rPr lang="en-US" dirty="0" smtClean="0"/>
              <a:t>m</a:t>
            </a:r>
            <a:r>
              <a:rPr lang="cs-CZ" dirty="0" smtClean="0"/>
              <a:t> </a:t>
            </a:r>
            <a:r>
              <a:rPr lang="cs-CZ" dirty="0"/>
              <a:t>je aktuální dotazník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Vyplnění dotazníku je příležitost ke sdělení vlastního pohledu na pracovní prostředí a práci s lidmi na ÚVT</a:t>
            </a:r>
          </a:p>
          <a:p>
            <a:pPr lvl="1"/>
            <a:r>
              <a:rPr lang="cs-CZ" dirty="0"/>
              <a:t>Přestože to zabere čas i přemýšlení, Vaše data jsou pro nás velmi </a:t>
            </a:r>
            <a:r>
              <a:rPr lang="cs-CZ" dirty="0" smtClean="0"/>
              <a:t>cenná</a:t>
            </a:r>
            <a:endParaRPr lang="en-US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Výsledky budou prezentovány a diskutovány na výjezdním zasedání ÚVT – první fáze gap analýzy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77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05BE825-2D3B-49FD-8B53-FC87880140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s-ES"/>
              <a:t>Dotazník k HR Award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DD07B8B-7CBB-4827-87A1-AE522BB53C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97A5D65-A6F7-4FEC-A8ED-D36D7F88D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697656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78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88DD5E9-9A26-4FB6-8FB3-82CC0C515D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s-ES"/>
              <a:t>Dotazník k HR Award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0CF23B8-AD0F-4247-9F6A-B436071F18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1F6F937-17AB-4290-B502-7230AA89F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informace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93C2BB0-5B35-40E2-BAB0-75B5091C4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1135302" cy="4139998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cs-CZ" dirty="0"/>
              <a:t>Strategie </a:t>
            </a:r>
            <a:r>
              <a:rPr lang="en-US" dirty="0" smtClean="0"/>
              <a:t>The Human Resource Strategy for </a:t>
            </a:r>
            <a:r>
              <a:rPr lang="en-US" dirty="0" err="1" smtClean="0"/>
              <a:t>Reserachers</a:t>
            </a:r>
            <a:r>
              <a:rPr lang="en-US" dirty="0" smtClean="0"/>
              <a:t> </a:t>
            </a:r>
            <a:r>
              <a:rPr lang="cs-CZ" dirty="0" smtClean="0"/>
              <a:t>(</a:t>
            </a:r>
            <a:r>
              <a:rPr lang="cs-CZ" dirty="0"/>
              <a:t>HRS4R)</a:t>
            </a:r>
          </a:p>
          <a:p>
            <a:pPr lvl="1">
              <a:spcAft>
                <a:spcPts val="1200"/>
              </a:spcAft>
            </a:pPr>
            <a:r>
              <a:rPr lang="cs-CZ" dirty="0" smtClean="0"/>
              <a:t>Evropská charta pro výzkumné pracovníky</a:t>
            </a:r>
          </a:p>
          <a:p>
            <a:pPr lvl="1">
              <a:spcAft>
                <a:spcPts val="1200"/>
              </a:spcAft>
            </a:pPr>
            <a:r>
              <a:rPr lang="cs-CZ" dirty="0" smtClean="0"/>
              <a:t>Kodex chování při přijímání výzkumných pracovníků</a:t>
            </a:r>
          </a:p>
          <a:p>
            <a:pPr>
              <a:spcAft>
                <a:spcPts val="1200"/>
              </a:spcAft>
            </a:pPr>
            <a:r>
              <a:rPr lang="cs-CZ" dirty="0" smtClean="0"/>
              <a:t>Cílem </a:t>
            </a:r>
            <a:r>
              <a:rPr lang="cs-CZ" dirty="0"/>
              <a:t>je zavázat evropské instituce k vytváření a dodržování</a:t>
            </a:r>
          </a:p>
          <a:p>
            <a:pPr lvl="1">
              <a:spcAft>
                <a:spcPts val="1200"/>
              </a:spcAft>
            </a:pPr>
            <a:r>
              <a:rPr lang="cs-CZ" dirty="0"/>
              <a:t>kvalitních pracovních podmínek</a:t>
            </a:r>
          </a:p>
          <a:p>
            <a:pPr lvl="1">
              <a:spcAft>
                <a:spcPts val="1200"/>
              </a:spcAft>
            </a:pPr>
            <a:r>
              <a:rPr lang="cs-CZ" dirty="0"/>
              <a:t>profesnímu rozvoji </a:t>
            </a:r>
          </a:p>
          <a:p>
            <a:pPr lvl="1">
              <a:spcAft>
                <a:spcPts val="1200"/>
              </a:spcAft>
            </a:pPr>
            <a:r>
              <a:rPr lang="cs-CZ" dirty="0"/>
              <a:t>transparentním postupům při přijímání výzkumných pracovníků</a:t>
            </a:r>
          </a:p>
          <a:p>
            <a:pPr>
              <a:spcAft>
                <a:spcPts val="1200"/>
              </a:spcAft>
            </a:pPr>
            <a:r>
              <a:rPr lang="cs-CZ" dirty="0">
                <a:solidFill>
                  <a:srgbClr val="0000DC"/>
                </a:solidFill>
              </a:rPr>
              <a:t>HR </a:t>
            </a:r>
            <a:r>
              <a:rPr lang="cs-CZ" dirty="0" err="1">
                <a:solidFill>
                  <a:srgbClr val="0000DC"/>
                </a:solidFill>
              </a:rPr>
              <a:t>Award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je ocenění, že se tak skutečně děje</a:t>
            </a:r>
          </a:p>
        </p:txBody>
      </p:sp>
    </p:spTree>
    <p:extLst>
      <p:ext uri="{BB962C8B-B14F-4D97-AF65-F5344CB8AC3E}">
        <p14:creationId xmlns:p14="http://schemas.microsoft.com/office/powerpoint/2010/main" val="287663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959F465-4397-4C4A-82AA-F738BAD2DA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s-ES"/>
              <a:t>Dotazník k HR Award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CFB2E8-54E8-4C71-B93D-79394DE8B5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639747B-D2FC-4B57-9768-AACD8B2AF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8F6DEDB-F431-4D1C-AAB6-F6C78ABB5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257141" cy="4139998"/>
          </a:xfrm>
        </p:spPr>
        <p:txBody>
          <a:bodyPr/>
          <a:lstStyle/>
          <a:p>
            <a:r>
              <a:rPr lang="cs-CZ" dirty="0"/>
              <a:t>Zvýšení prestiže a atraktivity pro </a:t>
            </a:r>
            <a:r>
              <a:rPr lang="cs-CZ" dirty="0">
                <a:solidFill>
                  <a:srgbClr val="0000DC"/>
                </a:solidFill>
              </a:rPr>
              <a:t>výzkumné</a:t>
            </a:r>
            <a:r>
              <a:rPr lang="cs-CZ" dirty="0"/>
              <a:t> pracovníky</a:t>
            </a:r>
          </a:p>
          <a:p>
            <a:r>
              <a:rPr lang="cs-CZ" dirty="0"/>
              <a:t>Zvýšení kvality péče o </a:t>
            </a:r>
            <a:r>
              <a:rPr lang="cs-CZ" dirty="0">
                <a:solidFill>
                  <a:srgbClr val="0000DC"/>
                </a:solidFill>
              </a:rPr>
              <a:t>výzkumné</a:t>
            </a:r>
            <a:r>
              <a:rPr lang="cs-CZ" dirty="0"/>
              <a:t> pracovníky</a:t>
            </a:r>
          </a:p>
          <a:p>
            <a:r>
              <a:rPr lang="cs-CZ" dirty="0"/>
              <a:t>Vytvoření podmínek pro přitažlivější kariéru v oblasti </a:t>
            </a:r>
            <a:r>
              <a:rPr lang="cs-CZ" dirty="0" err="1">
                <a:solidFill>
                  <a:srgbClr val="0000DC"/>
                </a:solidFill>
              </a:rPr>
              <a:t>VaV</a:t>
            </a:r>
            <a:endParaRPr lang="cs-CZ" dirty="0">
              <a:solidFill>
                <a:srgbClr val="0000DC"/>
              </a:solidFill>
            </a:endParaRPr>
          </a:p>
          <a:p>
            <a:r>
              <a:rPr lang="cs-CZ" dirty="0"/>
              <a:t>Záruka transparentního náboru a výběru </a:t>
            </a:r>
            <a:r>
              <a:rPr lang="cs-CZ" dirty="0">
                <a:solidFill>
                  <a:srgbClr val="0000DC"/>
                </a:solidFill>
              </a:rPr>
              <a:t>výzkumných</a:t>
            </a:r>
            <a:r>
              <a:rPr lang="cs-CZ" dirty="0"/>
              <a:t> pracovníků</a:t>
            </a:r>
          </a:p>
          <a:p>
            <a:r>
              <a:rPr lang="cs-CZ" dirty="0"/>
              <a:t>Podpora rozvoje profesního růstu </a:t>
            </a:r>
            <a:r>
              <a:rPr lang="cs-CZ" dirty="0">
                <a:solidFill>
                  <a:srgbClr val="0000DC"/>
                </a:solidFill>
              </a:rPr>
              <a:t>výzkumných</a:t>
            </a:r>
            <a:r>
              <a:rPr lang="cs-CZ" dirty="0"/>
              <a:t> pracovníků</a:t>
            </a:r>
          </a:p>
          <a:p>
            <a:r>
              <a:rPr lang="cs-CZ" dirty="0"/>
              <a:t>Ocenění zkušeností z mobilit ve veřejném i soukromém sektoru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560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959F465-4397-4C4A-82AA-F738BAD2DA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s-ES"/>
              <a:t>Dotazník k HR Award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CFB2E8-54E8-4C71-B93D-79394DE8B5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639747B-D2FC-4B57-9768-AACD8B2AF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pro ÚVT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8F6DEDB-F431-4D1C-AAB6-F6C78ABB5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257141" cy="4139998"/>
          </a:xfrm>
        </p:spPr>
        <p:txBody>
          <a:bodyPr/>
          <a:lstStyle/>
          <a:p>
            <a:r>
              <a:rPr lang="cs-CZ" dirty="0"/>
              <a:t>Zvýšení prestiže a atraktivity pro </a:t>
            </a:r>
            <a:r>
              <a:rPr lang="cs-CZ" dirty="0">
                <a:solidFill>
                  <a:srgbClr val="0000DC"/>
                </a:solidFill>
              </a:rPr>
              <a:t>všechny</a:t>
            </a:r>
            <a:r>
              <a:rPr lang="cs-CZ" dirty="0"/>
              <a:t> pracovníky</a:t>
            </a:r>
          </a:p>
          <a:p>
            <a:r>
              <a:rPr lang="cs-CZ" dirty="0"/>
              <a:t>Zvýšení kvality péče o </a:t>
            </a:r>
            <a:r>
              <a:rPr lang="cs-CZ" dirty="0">
                <a:solidFill>
                  <a:srgbClr val="0000DC"/>
                </a:solidFill>
              </a:rPr>
              <a:t>všechny</a:t>
            </a:r>
            <a:r>
              <a:rPr lang="cs-CZ" dirty="0"/>
              <a:t> pracovníky</a:t>
            </a:r>
          </a:p>
          <a:p>
            <a:r>
              <a:rPr lang="cs-CZ" dirty="0"/>
              <a:t>Vytvoření podmínek pro přitažlivější kariéru </a:t>
            </a:r>
            <a:r>
              <a:rPr lang="cs-CZ" dirty="0">
                <a:solidFill>
                  <a:srgbClr val="0000DC"/>
                </a:solidFill>
              </a:rPr>
              <a:t>zejména </a:t>
            </a:r>
            <a:r>
              <a:rPr lang="cs-CZ" dirty="0"/>
              <a:t>v oblasti </a:t>
            </a:r>
            <a:r>
              <a:rPr lang="cs-CZ" dirty="0">
                <a:solidFill>
                  <a:srgbClr val="0000DC"/>
                </a:solidFill>
              </a:rPr>
              <a:t>IT</a:t>
            </a:r>
          </a:p>
          <a:p>
            <a:r>
              <a:rPr lang="cs-CZ" dirty="0"/>
              <a:t>Záruka transparentního náboru a výběru </a:t>
            </a:r>
            <a:r>
              <a:rPr lang="cs-CZ" dirty="0">
                <a:solidFill>
                  <a:srgbClr val="0000DC"/>
                </a:solidFill>
              </a:rPr>
              <a:t>všech</a:t>
            </a:r>
            <a:r>
              <a:rPr lang="cs-CZ" dirty="0"/>
              <a:t> pracovníků</a:t>
            </a:r>
          </a:p>
          <a:p>
            <a:r>
              <a:rPr lang="cs-CZ" dirty="0"/>
              <a:t>Podpora rozvoje profesního růstu </a:t>
            </a:r>
            <a:r>
              <a:rPr lang="cs-CZ" dirty="0">
                <a:solidFill>
                  <a:srgbClr val="0000DC"/>
                </a:solidFill>
              </a:rPr>
              <a:t>všech</a:t>
            </a:r>
            <a:r>
              <a:rPr lang="cs-CZ" dirty="0"/>
              <a:t> pracovníků</a:t>
            </a:r>
          </a:p>
          <a:p>
            <a:r>
              <a:rPr lang="cs-CZ" dirty="0"/>
              <a:t>Ocenění zkušeností z mobilit ve veřejném i soukromém </a:t>
            </a:r>
            <a:r>
              <a:rPr lang="cs-CZ" dirty="0" smtClean="0"/>
              <a:t>sektoru</a:t>
            </a:r>
          </a:p>
          <a:p>
            <a:r>
              <a:rPr lang="cs-CZ" dirty="0" smtClean="0"/>
              <a:t>Personální záležitosti součástí připravované strategie ÚVT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159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C4270E5-B5F4-4AEE-AF8B-4087F57923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s-ES"/>
              <a:t>Dotazník k HR Award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F7A01D-4BAB-437F-92AA-A621A7B860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39C3F3F-6EF0-4A64-8AEB-A72331342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získání HR </a:t>
            </a:r>
            <a:r>
              <a:rPr lang="cs-CZ" dirty="0" err="1"/>
              <a:t>Award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06FDA48-B683-40F0-9205-55F475787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Přihlášení se k principům Charty a Kodexu</a:t>
            </a:r>
          </a:p>
          <a:p>
            <a:pPr lvl="1"/>
            <a:r>
              <a:rPr lang="cs-CZ" dirty="0"/>
              <a:t>Gap analýza a vytvoření Akčního plánu</a:t>
            </a:r>
          </a:p>
          <a:p>
            <a:pPr lvl="1"/>
            <a:r>
              <a:rPr lang="cs-CZ" dirty="0"/>
              <a:t>V principu zjištění odchylek od žádoucího stavu</a:t>
            </a:r>
          </a:p>
          <a:p>
            <a:r>
              <a:rPr lang="cs-CZ" dirty="0"/>
              <a:t>Implementace Akčního plánu</a:t>
            </a:r>
          </a:p>
          <a:p>
            <a:pPr lvl="1"/>
            <a:r>
              <a:rPr lang="cs-CZ" dirty="0"/>
              <a:t>Dvoufázové, postupné zmenšování odchylek od Charty a Kodexu (=žádoucího stavu)</a:t>
            </a:r>
          </a:p>
          <a:p>
            <a:r>
              <a:rPr lang="cs-CZ" dirty="0"/>
              <a:t>Kontrola na místě</a:t>
            </a:r>
          </a:p>
          <a:p>
            <a:pPr lvl="1"/>
            <a:r>
              <a:rPr lang="cs-CZ" dirty="0"/>
              <a:t>Ověření, že skutečně byl Akční plán implementován a přispěl k odstranění (alespoň části) dříve identifikovaných problémů</a:t>
            </a:r>
          </a:p>
          <a:p>
            <a:r>
              <a:rPr lang="cs-CZ" dirty="0"/>
              <a:t>Obnovení (s i bez kontroly na místě)</a:t>
            </a:r>
          </a:p>
          <a:p>
            <a:pPr lvl="1"/>
            <a:r>
              <a:rPr lang="cs-CZ" dirty="0"/>
              <a:t>Ad infinitum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64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13537" y="133244"/>
            <a:ext cx="2214485" cy="381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>
                <a:solidFill>
                  <a:schemeClr val="tx1"/>
                </a:solidFill>
              </a:rPr>
              <a:t>INITIAL PHASE</a:t>
            </a:r>
          </a:p>
        </p:txBody>
      </p:sp>
      <p:sp>
        <p:nvSpPr>
          <p:cNvPr id="4" name="Rectangle 3"/>
          <p:cNvSpPr/>
          <p:nvPr/>
        </p:nvSpPr>
        <p:spPr>
          <a:xfrm>
            <a:off x="3959434" y="133244"/>
            <a:ext cx="2826881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>
                <a:solidFill>
                  <a:schemeClr val="tx1"/>
                </a:solidFill>
              </a:rPr>
              <a:t>IMPLEMENTATION PHASE</a:t>
            </a:r>
          </a:p>
        </p:txBody>
      </p:sp>
      <p:sp>
        <p:nvSpPr>
          <p:cNvPr id="5" name="Rectangle 4"/>
          <p:cNvSpPr/>
          <p:nvPr/>
        </p:nvSpPr>
        <p:spPr>
          <a:xfrm>
            <a:off x="6965984" y="133208"/>
            <a:ext cx="3286370" cy="381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>
                <a:solidFill>
                  <a:schemeClr val="tx1"/>
                </a:solidFill>
              </a:rPr>
              <a:t>AWARD RENEWAL PHASE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6013" y="4032703"/>
            <a:ext cx="248155" cy="25685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5712" y="1927521"/>
            <a:ext cx="276521" cy="24195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3537" y="1224672"/>
            <a:ext cx="248459" cy="26351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818884" y="1246248"/>
            <a:ext cx="2743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b="1" dirty="0"/>
              <a:t>Endorsement of the C&amp;C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8053" y="2010787"/>
            <a:ext cx="248459" cy="26351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836585" y="2034170"/>
            <a:ext cx="210185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b="1" dirty="0"/>
              <a:t>Application for the HR Award:</a:t>
            </a:r>
          </a:p>
          <a:p>
            <a:endParaRPr lang="fr-BE" sz="1000" b="1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BE" sz="1000" dirty="0"/>
              <a:t>Gap Analysis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BE" sz="1000" dirty="0"/>
              <a:t>OTM-R Checklist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BE" sz="1000" dirty="0"/>
              <a:t>Initial Action Plan Design 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975807" y="3962400"/>
            <a:ext cx="1228213" cy="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13850" y="3610254"/>
            <a:ext cx="8675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b="1" dirty="0"/>
              <a:t>12 months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598411" y="1140570"/>
            <a:ext cx="229611" cy="325254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2787756" y="2369447"/>
            <a:ext cx="18950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200" b="1" dirty="0"/>
              <a:t>INITIAL ASSESSMENT</a:t>
            </a:r>
          </a:p>
        </p:txBody>
      </p:sp>
      <p:pic>
        <p:nvPicPr>
          <p:cNvPr id="19" name="Picture 6" descr="G:\uffici\Europoli\HRSR\LOGO AWARDED\mail con LOGO\HR_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125" y="5062729"/>
            <a:ext cx="604047" cy="48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4577" y="556403"/>
            <a:ext cx="261427" cy="29628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6932" y="1613734"/>
            <a:ext cx="248459" cy="263517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3896224" y="1883919"/>
            <a:ext cx="10726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b="1" dirty="0"/>
              <a:t>Implementation </a:t>
            </a:r>
          </a:p>
          <a:p>
            <a:r>
              <a:rPr lang="fr-BE" sz="1000" b="1" dirty="0"/>
              <a:t>of the Action Plan</a:t>
            </a:r>
          </a:p>
        </p:txBody>
      </p:sp>
      <p:sp>
        <p:nvSpPr>
          <p:cNvPr id="23" name="Rectangle 22"/>
          <p:cNvSpPr/>
          <p:nvPr/>
        </p:nvSpPr>
        <p:spPr>
          <a:xfrm rot="16200000">
            <a:off x="4341300" y="3190810"/>
            <a:ext cx="2189456" cy="23817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b="1" dirty="0">
                <a:solidFill>
                  <a:schemeClr val="tx1"/>
                </a:solidFill>
              </a:rPr>
              <a:t>INTERIM ASSESSMENT 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4457993" y="4386728"/>
            <a:ext cx="778130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422666" y="4043339"/>
            <a:ext cx="8675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b="1" dirty="0"/>
              <a:t>24 months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7035" y="1613734"/>
            <a:ext cx="253836" cy="287681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7171" y="860637"/>
            <a:ext cx="299230" cy="261826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5684337" y="1919294"/>
            <a:ext cx="11163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1000" b="1" dirty="0"/>
              <a:t>Implementation </a:t>
            </a:r>
          </a:p>
          <a:p>
            <a:r>
              <a:rPr lang="fr-BE" sz="1000" b="1" dirty="0"/>
              <a:t>of the Revised Action Plan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7178" y="1603414"/>
            <a:ext cx="248459" cy="263517"/>
          </a:xfrm>
          <a:prstGeom prst="rect">
            <a:avLst/>
          </a:prstGeom>
        </p:spPr>
      </p:pic>
      <p:cxnSp>
        <p:nvCxnSpPr>
          <p:cNvPr id="35" name="Straight Arrow Connector 34"/>
          <p:cNvCxnSpPr/>
          <p:nvPr/>
        </p:nvCxnSpPr>
        <p:spPr>
          <a:xfrm flipV="1">
            <a:off x="5787229" y="4379216"/>
            <a:ext cx="750853" cy="7512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716078" y="4085282"/>
            <a:ext cx="8675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b="1" dirty="0"/>
              <a:t>36 months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786315" y="1089397"/>
            <a:ext cx="273543" cy="33269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5705" y="3487556"/>
            <a:ext cx="222720" cy="256856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 rot="16200000">
            <a:off x="5799495" y="2578008"/>
            <a:ext cx="2235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b="1" dirty="0"/>
              <a:t>RENEWAL WITH SITE VISIT </a:t>
            </a:r>
          </a:p>
        </p:txBody>
      </p:sp>
      <p:sp>
        <p:nvSpPr>
          <p:cNvPr id="50" name="Rectangle 49"/>
          <p:cNvSpPr/>
          <p:nvPr/>
        </p:nvSpPr>
        <p:spPr>
          <a:xfrm>
            <a:off x="8478054" y="1140570"/>
            <a:ext cx="273543" cy="382830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51" name="Rectangle 50"/>
          <p:cNvSpPr/>
          <p:nvPr/>
        </p:nvSpPr>
        <p:spPr>
          <a:xfrm>
            <a:off x="10011263" y="1125415"/>
            <a:ext cx="273543" cy="378779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53" name="TextBox 52"/>
          <p:cNvSpPr txBox="1"/>
          <p:nvPr/>
        </p:nvSpPr>
        <p:spPr>
          <a:xfrm rot="16200000">
            <a:off x="7479850" y="2522059"/>
            <a:ext cx="2235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b="1" dirty="0"/>
              <a:t>RENEWAL WITHOUT SITE VISIT </a:t>
            </a:r>
          </a:p>
        </p:txBody>
      </p:sp>
      <p:sp>
        <p:nvSpPr>
          <p:cNvPr id="54" name="TextBox 53"/>
          <p:cNvSpPr txBox="1"/>
          <p:nvPr/>
        </p:nvSpPr>
        <p:spPr>
          <a:xfrm rot="16200000">
            <a:off x="9028569" y="2522058"/>
            <a:ext cx="2235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b="1" dirty="0"/>
              <a:t>RENEWAL WITH SITE VISIT </a:t>
            </a:r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3614" y="537363"/>
            <a:ext cx="253836" cy="287681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0310" y="835418"/>
            <a:ext cx="276521" cy="241956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5076" y="854268"/>
            <a:ext cx="276521" cy="241956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7807" y="854268"/>
            <a:ext cx="276521" cy="241956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2251" y="547738"/>
            <a:ext cx="253836" cy="287681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8150" y="563417"/>
            <a:ext cx="253836" cy="287681"/>
          </a:xfrm>
          <a:prstGeom prst="rect">
            <a:avLst/>
          </a:prstGeom>
        </p:spPr>
      </p:pic>
      <p:sp>
        <p:nvSpPr>
          <p:cNvPr id="61" name="Rectangle 60"/>
          <p:cNvSpPr/>
          <p:nvPr/>
        </p:nvSpPr>
        <p:spPr>
          <a:xfrm>
            <a:off x="8865582" y="1871312"/>
            <a:ext cx="111630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1000" b="1" dirty="0"/>
              <a:t>Implementation </a:t>
            </a:r>
          </a:p>
          <a:p>
            <a:r>
              <a:rPr lang="fr-BE" sz="1000" b="1" dirty="0"/>
              <a:t>of the Further Improved Action Plan </a:t>
            </a:r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45799" y="1572857"/>
            <a:ext cx="248459" cy="263517"/>
          </a:xfrm>
          <a:prstGeom prst="rect">
            <a:avLst/>
          </a:prstGeom>
        </p:spPr>
      </p:pic>
      <p:sp>
        <p:nvSpPr>
          <p:cNvPr id="63" name="Rectangle 62"/>
          <p:cNvSpPr/>
          <p:nvPr/>
        </p:nvSpPr>
        <p:spPr>
          <a:xfrm>
            <a:off x="7236328" y="1907077"/>
            <a:ext cx="111630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1000" b="1" dirty="0"/>
              <a:t>Implementation </a:t>
            </a:r>
          </a:p>
          <a:p>
            <a:r>
              <a:rPr lang="fr-BE" sz="1000" b="1" dirty="0"/>
              <a:t>of the Improved Action Plan </a:t>
            </a:r>
          </a:p>
        </p:txBody>
      </p:sp>
      <p:pic>
        <p:nvPicPr>
          <p:cNvPr id="64" name="Picture 6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3380" y="1572858"/>
            <a:ext cx="248459" cy="263517"/>
          </a:xfrm>
          <a:prstGeom prst="rect">
            <a:avLst/>
          </a:prstGeom>
        </p:spPr>
      </p:pic>
      <p:cxnSp>
        <p:nvCxnSpPr>
          <p:cNvPr id="65" name="Straight Arrow Connector 64"/>
          <p:cNvCxnSpPr/>
          <p:nvPr/>
        </p:nvCxnSpPr>
        <p:spPr>
          <a:xfrm flipV="1">
            <a:off x="7668268" y="4920719"/>
            <a:ext cx="750853" cy="7512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3580022" y="4417860"/>
            <a:ext cx="818089" cy="53661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000" b="1" dirty="0">
                <a:solidFill>
                  <a:schemeClr val="tx1"/>
                </a:solidFill>
              </a:rPr>
              <a:t>HR AWARD GRANTING</a:t>
            </a:r>
          </a:p>
        </p:txBody>
      </p:sp>
      <p:sp>
        <p:nvSpPr>
          <p:cNvPr id="67" name="Rectangle 66"/>
          <p:cNvSpPr/>
          <p:nvPr/>
        </p:nvSpPr>
        <p:spPr>
          <a:xfrm>
            <a:off x="6787365" y="4411185"/>
            <a:ext cx="818089" cy="53661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000" b="1" dirty="0">
                <a:solidFill>
                  <a:schemeClr val="tx1"/>
                </a:solidFill>
              </a:rPr>
              <a:t>HR AWARD GRANTING</a:t>
            </a:r>
          </a:p>
        </p:txBody>
      </p:sp>
      <p:pic>
        <p:nvPicPr>
          <p:cNvPr id="68" name="Picture 6" descr="G:\uffici\Europoli\HRSR\LOGO AWARDED\mail con LOGO\HR_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4385" y="5083157"/>
            <a:ext cx="604047" cy="48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TextBox 68"/>
          <p:cNvSpPr txBox="1"/>
          <p:nvPr/>
        </p:nvSpPr>
        <p:spPr>
          <a:xfrm>
            <a:off x="7635713" y="4595000"/>
            <a:ext cx="8675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b="1" dirty="0"/>
              <a:t>36 months</a:t>
            </a:r>
          </a:p>
        </p:txBody>
      </p:sp>
      <p:cxnSp>
        <p:nvCxnSpPr>
          <p:cNvPr id="70" name="Straight Arrow Connector 69"/>
          <p:cNvCxnSpPr/>
          <p:nvPr/>
        </p:nvCxnSpPr>
        <p:spPr>
          <a:xfrm flipV="1">
            <a:off x="9035862" y="4913207"/>
            <a:ext cx="750853" cy="7512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8942629" y="4595000"/>
            <a:ext cx="8675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b="1" dirty="0"/>
              <a:t>36 months</a:t>
            </a:r>
          </a:p>
        </p:txBody>
      </p:sp>
      <p:pic>
        <p:nvPicPr>
          <p:cNvPr id="72" name="Picture 6" descr="G:\uffici\Europoli\HRSR\LOGO AWARDED\mail con LOGO\HR_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5564" y="5075043"/>
            <a:ext cx="604047" cy="48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" name="Picture 6" descr="G:\uffici\Europoli\HRSR\LOGO AWARDED\mail con LOGO\HR_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336" y="5010373"/>
            <a:ext cx="604047" cy="48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" name="Right Arrow 73"/>
          <p:cNvSpPr/>
          <p:nvPr/>
        </p:nvSpPr>
        <p:spPr>
          <a:xfrm>
            <a:off x="1988147" y="5915251"/>
            <a:ext cx="8296180" cy="471239"/>
          </a:xfrm>
          <a:prstGeom prst="right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b="1" dirty="0">
                <a:solidFill>
                  <a:schemeClr val="tx1"/>
                </a:solidFill>
              </a:rPr>
              <a:t>HRS4R – from PROGRESS to</a:t>
            </a:r>
            <a:r>
              <a:rPr lang="fr-BE" sz="1400" dirty="0">
                <a:solidFill>
                  <a:schemeClr val="tx1"/>
                </a:solidFill>
              </a:rPr>
              <a:t> </a:t>
            </a:r>
            <a:r>
              <a:rPr lang="fr-BE" sz="1400" b="1" dirty="0">
                <a:solidFill>
                  <a:schemeClr val="tx1"/>
                </a:solidFill>
              </a:rPr>
              <a:t>QUALITY</a:t>
            </a:r>
          </a:p>
        </p:txBody>
      </p:sp>
      <p:pic>
        <p:nvPicPr>
          <p:cNvPr id="75" name="Picture 7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1631" y="6424544"/>
            <a:ext cx="248459" cy="263517"/>
          </a:xfrm>
          <a:prstGeom prst="rect">
            <a:avLst/>
          </a:prstGeom>
        </p:spPr>
      </p:pic>
      <p:sp>
        <p:nvSpPr>
          <p:cNvPr id="76" name="TextBox 75"/>
          <p:cNvSpPr txBox="1"/>
          <p:nvPr/>
        </p:nvSpPr>
        <p:spPr>
          <a:xfrm>
            <a:off x="4112348" y="6440030"/>
            <a:ext cx="10726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b="1" dirty="0"/>
              <a:t>Institution </a:t>
            </a:r>
          </a:p>
        </p:txBody>
      </p:sp>
      <p:pic>
        <p:nvPicPr>
          <p:cNvPr id="77" name="Picture 7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7265" y="6398570"/>
            <a:ext cx="253836" cy="287681"/>
          </a:xfrm>
          <a:prstGeom prst="rect">
            <a:avLst/>
          </a:prstGeom>
        </p:spPr>
      </p:pic>
      <p:sp>
        <p:nvSpPr>
          <p:cNvPr id="78" name="TextBox 77"/>
          <p:cNvSpPr txBox="1"/>
          <p:nvPr/>
        </p:nvSpPr>
        <p:spPr>
          <a:xfrm>
            <a:off x="5654545" y="6419298"/>
            <a:ext cx="1392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b="1" dirty="0"/>
              <a:t>European Commission</a:t>
            </a:r>
          </a:p>
        </p:txBody>
      </p:sp>
      <p:pic>
        <p:nvPicPr>
          <p:cNvPr id="79" name="Picture 7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0007" y="6430235"/>
            <a:ext cx="276521" cy="241956"/>
          </a:xfrm>
          <a:prstGeom prst="rect">
            <a:avLst/>
          </a:prstGeom>
        </p:spPr>
      </p:pic>
      <p:sp>
        <p:nvSpPr>
          <p:cNvPr id="80" name="TextBox 79"/>
          <p:cNvSpPr txBox="1"/>
          <p:nvPr/>
        </p:nvSpPr>
        <p:spPr>
          <a:xfrm>
            <a:off x="8011776" y="6391988"/>
            <a:ext cx="10726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b="1" dirty="0"/>
              <a:t>External Experts 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087EFF-DC78-42AC-8CF0-C9C67A2C8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Dotazník k HR Award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8AD9A2-70BA-4CE9-8396-7FCE14819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00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B29B451-547A-497D-827B-56BB48D76A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s-ES"/>
              <a:t>Dotazník k HR Award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0467C8-BF45-4E53-AB85-EBAEB01839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FCD3880-658F-49FF-BC8F-694E6118A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 na ÚVT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FB2764C-93D8-40AC-B6FF-7ACEFDAC1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Právě jsme vstoupili do první fáze</a:t>
            </a:r>
          </a:p>
          <a:p>
            <a:pPr lvl="1"/>
            <a:r>
              <a:rPr lang="cs-CZ" dirty="0"/>
              <a:t>Zaslán dopis, kterým </a:t>
            </a:r>
            <a:r>
              <a:rPr lang="cs-CZ" dirty="0" err="1" smtClean="0"/>
              <a:t>js</a:t>
            </a:r>
            <a:r>
              <a:rPr lang="en-US" dirty="0" smtClean="0"/>
              <a:t>me</a:t>
            </a:r>
            <a:r>
              <a:rPr lang="cs-CZ" dirty="0" smtClean="0"/>
              <a:t> </a:t>
            </a:r>
            <a:r>
              <a:rPr lang="cs-CZ" dirty="0"/>
              <a:t>se zavázali udělat Gap analýzu a vytvořit Akční plán</a:t>
            </a:r>
          </a:p>
          <a:p>
            <a:r>
              <a:rPr lang="cs-CZ" dirty="0"/>
              <a:t>HR </a:t>
            </a:r>
            <a:r>
              <a:rPr lang="cs-CZ" dirty="0" err="1"/>
              <a:t>Award</a:t>
            </a:r>
            <a:r>
              <a:rPr lang="cs-CZ" dirty="0"/>
              <a:t> je formulován pro výzkumné pracovníky, my bychom jej rádi využili pro všechny skupiny zaměstnanců</a:t>
            </a:r>
          </a:p>
          <a:p>
            <a:pPr lvl="1"/>
            <a:r>
              <a:rPr lang="cs-CZ" dirty="0"/>
              <a:t>Výzkumní pracovníci</a:t>
            </a:r>
          </a:p>
          <a:p>
            <a:pPr lvl="1"/>
            <a:r>
              <a:rPr lang="cs-CZ" dirty="0"/>
              <a:t>IT profesionálové</a:t>
            </a:r>
          </a:p>
          <a:p>
            <a:pPr lvl="1"/>
            <a:r>
              <a:rPr lang="cs-CZ" dirty="0"/>
              <a:t>Ostatní</a:t>
            </a:r>
          </a:p>
          <a:p>
            <a:r>
              <a:rPr lang="cs-CZ" dirty="0"/>
              <a:t>Dotazník</a:t>
            </a:r>
          </a:p>
          <a:p>
            <a:pPr lvl="1"/>
            <a:r>
              <a:rPr lang="cs-CZ" dirty="0"/>
              <a:t>Cílem je identifikovat problémy – tedy zajistit data pro řádnou gap analýzu</a:t>
            </a:r>
          </a:p>
        </p:txBody>
      </p:sp>
    </p:spTree>
    <p:extLst>
      <p:ext uri="{BB962C8B-B14F-4D97-AF65-F5344CB8AC3E}">
        <p14:creationId xmlns:p14="http://schemas.microsoft.com/office/powerpoint/2010/main" val="59016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FA3F3D4-83DC-495E-BBBC-4DAF7E59B7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s-ES"/>
              <a:t>Dotazník k HR Award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9885B3-B9A9-4954-8CDB-BD13E8FA15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9E090DF-5DA3-41AF-8C46-0DAA4B34A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8D1F5E7-0ED8-4D82-9A0C-61E81B41C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Určen pro všechny zaměstnance</a:t>
            </a:r>
          </a:p>
          <a:p>
            <a:pPr lvl="1"/>
            <a:r>
              <a:rPr lang="cs-CZ" dirty="0"/>
              <a:t>Hned mezi prvními otázkami je výběr „pozice“ – zvolte to, co podle Vás nejlépe odpovídá Vašemu postavení na ÚVT</a:t>
            </a:r>
          </a:p>
          <a:p>
            <a:r>
              <a:rPr lang="cs-CZ" dirty="0"/>
              <a:t>Je dobrovolný</a:t>
            </a:r>
          </a:p>
          <a:p>
            <a:pPr lvl="1"/>
            <a:r>
              <a:rPr lang="cs-CZ" dirty="0" err="1" smtClean="0"/>
              <a:t>Nikd</a:t>
            </a:r>
            <a:r>
              <a:rPr lang="en-US" dirty="0" smtClean="0"/>
              <a:t>o</a:t>
            </a:r>
            <a:r>
              <a:rPr lang="cs-CZ" dirty="0" smtClean="0"/>
              <a:t> </a:t>
            </a:r>
            <a:r>
              <a:rPr lang="cs-CZ" dirty="0"/>
              <a:t>není povinen jej vyplnit</a:t>
            </a:r>
          </a:p>
          <a:p>
            <a:pPr lvl="1"/>
            <a:r>
              <a:rPr lang="cs-CZ" dirty="0"/>
              <a:t>Na druhé straně poskytuje unikátní příležitost sdělit, jak pracovní prostředí na ÚVT vnímáte</a:t>
            </a:r>
          </a:p>
          <a:p>
            <a:r>
              <a:rPr lang="cs-CZ" dirty="0"/>
              <a:t>Je anonymní</a:t>
            </a:r>
          </a:p>
          <a:p>
            <a:pPr lvl="1"/>
            <a:r>
              <a:rPr lang="cs-CZ" dirty="0"/>
              <a:t>V odpovědích nejsou žádné Vaše přímé osobní identifikátory</a:t>
            </a:r>
          </a:p>
          <a:p>
            <a:pPr lvl="1"/>
            <a:r>
              <a:rPr lang="cs-CZ" dirty="0"/>
              <a:t>Žádná odpověď není povinná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69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1FEB8E4-AA9F-437E-BE4D-8E44540158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s-ES"/>
              <a:t>Dotazník k HR Award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311BEF-D6EC-4838-9E64-11A8038C3C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9FC148F-83DE-4879-8F95-817494B2A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5786603-B8C2-42CC-A0E0-7062CF4DB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294791" cy="4139998"/>
          </a:xfrm>
        </p:spPr>
        <p:txBody>
          <a:bodyPr/>
          <a:lstStyle/>
          <a:p>
            <a:r>
              <a:rPr lang="cs-CZ" dirty="0"/>
              <a:t>Je rozsáhlý</a:t>
            </a:r>
          </a:p>
          <a:p>
            <a:pPr lvl="1"/>
            <a:r>
              <a:rPr lang="cs-CZ" dirty="0"/>
              <a:t>Cca 100 otázek, ale nikdo nevyplňuje všechny</a:t>
            </a:r>
          </a:p>
          <a:p>
            <a:pPr lvl="1"/>
            <a:r>
              <a:rPr lang="cs-CZ" dirty="0"/>
              <a:t>Je možné využít „Nevím/Nedovedu posoudit“ tam, kde je otázka pro mne osobně nerelevantní</a:t>
            </a:r>
          </a:p>
          <a:p>
            <a:r>
              <a:rPr lang="cs-CZ" dirty="0"/>
              <a:t>Má charakter výběru z variant</a:t>
            </a:r>
          </a:p>
          <a:p>
            <a:pPr lvl="1"/>
            <a:r>
              <a:rPr lang="cs-CZ" dirty="0"/>
              <a:t>Ale obsahuje i textová pole</a:t>
            </a:r>
          </a:p>
          <a:p>
            <a:pPr lvl="1"/>
            <a:r>
              <a:rPr lang="cs-CZ" dirty="0"/>
              <a:t>Využívejte prosím textová pole pro bližší vysvětlení Vaší odpovědi</a:t>
            </a:r>
          </a:p>
          <a:p>
            <a:r>
              <a:rPr lang="cs-CZ" dirty="0"/>
              <a:t>Je organizován do sekcí</a:t>
            </a:r>
          </a:p>
          <a:p>
            <a:pPr lvl="1"/>
            <a:r>
              <a:rPr lang="cs-CZ" dirty="0"/>
              <a:t>Je možné vyplněné odpovědi průběžně ukládat a vracet se k ním i dalším částem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48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uvt-cz.potx" id="{8F6448A1-80E5-40DA-AEAB-443D96AFB8B1}" vid="{4B9334A9-D807-4945-8E00-A8A430F60B4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0E7551B29AE6D48BB2F0FBC1F9F4BAB" ma:contentTypeVersion="10" ma:contentTypeDescription="Vytvoří nový dokument" ma:contentTypeScope="" ma:versionID="5ece24926c2a38be776c46e447591524">
  <xsd:schema xmlns:xsd="http://www.w3.org/2001/XMLSchema" xmlns:xs="http://www.w3.org/2001/XMLSchema" xmlns:p="http://schemas.microsoft.com/office/2006/metadata/properties" xmlns:ns3="8cfbfe7d-03bd-45e5-8ec6-cc0eefcd732a" xmlns:ns4="6b2562be-861e-4891-9c2d-6a4a616ea4e9" targetNamespace="http://schemas.microsoft.com/office/2006/metadata/properties" ma:root="true" ma:fieldsID="4c6a5bd36cbe75f7c8bcc236cf967b08" ns3:_="" ns4:_="">
    <xsd:import namespace="8cfbfe7d-03bd-45e5-8ec6-cc0eefcd732a"/>
    <xsd:import namespace="6b2562be-861e-4891-9c2d-6a4a616ea4e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fbfe7d-03bd-45e5-8ec6-cc0eefcd732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2562be-861e-4891-9c2d-6a4a616ea4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EAF3CAA-8CA4-4F1F-A97B-C9F9434EC31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6C43D52-3302-40E2-8384-1EFB077557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fbfe7d-03bd-45e5-8ec6-cc0eefcd732a"/>
    <ds:schemaRef ds:uri="6b2562be-861e-4891-9c2d-6a4a616ea4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9397BF4-DE02-455D-8FFB-B6C1FE82CB3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CileUVT</Template>
  <TotalTime>1688</TotalTime>
  <Words>728</Words>
  <Application>Microsoft Office PowerPoint</Application>
  <PresentationFormat>Širokoúhlá obrazovka</PresentationFormat>
  <Paragraphs>144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Tahoma</vt:lpstr>
      <vt:lpstr>Wingdings</vt:lpstr>
      <vt:lpstr>Prezentace_MU_CZ</vt:lpstr>
      <vt:lpstr>HR Award na ÚVT</vt:lpstr>
      <vt:lpstr>Základní informace</vt:lpstr>
      <vt:lpstr>Cíle </vt:lpstr>
      <vt:lpstr>Cíle pro ÚVT </vt:lpstr>
      <vt:lpstr>Postup získání HR Award</vt:lpstr>
      <vt:lpstr>Prezentace aplikace PowerPoint</vt:lpstr>
      <vt:lpstr>Stav na ÚVT</vt:lpstr>
      <vt:lpstr>Dotazník</vt:lpstr>
      <vt:lpstr>Dotazník</vt:lpstr>
      <vt:lpstr>Dotazník</vt:lpstr>
      <vt:lpstr>Dotazník</vt:lpstr>
      <vt:lpstr>Shrnutí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Vize a cíle ÚVT</dc:title>
  <dc:creator>Břeťa Regner</dc:creator>
  <cp:lastModifiedBy>Luděk Matyska</cp:lastModifiedBy>
  <cp:revision>62</cp:revision>
  <cp:lastPrinted>1601-01-01T00:00:00Z</cp:lastPrinted>
  <dcterms:created xsi:type="dcterms:W3CDTF">2019-10-28T08:11:47Z</dcterms:created>
  <dcterms:modified xsi:type="dcterms:W3CDTF">2020-02-25T03:51:26Z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0x010100B0E7551B29AE6D48BB2F0FBC1F9F4BAB</vt:lpwstr>
  </property>
</Properties>
</file>