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74" r:id="rId2"/>
    <p:sldId id="579" r:id="rId3"/>
    <p:sldId id="596" r:id="rId4"/>
    <p:sldId id="593" r:id="rId5"/>
    <p:sldId id="594" r:id="rId6"/>
    <p:sldId id="597" r:id="rId7"/>
    <p:sldId id="595" r:id="rId8"/>
    <p:sldId id="580" r:id="rId9"/>
    <p:sldId id="598" r:id="rId10"/>
    <p:sldId id="599" r:id="rId11"/>
    <p:sldId id="581" r:id="rId12"/>
    <p:sldId id="600" r:id="rId13"/>
    <p:sldId id="550" r:id="rId14"/>
    <p:sldId id="517" r:id="rId15"/>
  </p:sldIdLst>
  <p:sldSz cx="12192000" cy="6858000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06" userDrawn="1">
          <p15:clr>
            <a:srgbClr val="A4A3A4"/>
          </p15:clr>
        </p15:guide>
        <p15:guide id="2" orient="horz" pos="210" userDrawn="1">
          <p15:clr>
            <a:srgbClr val="A4A3A4"/>
          </p15:clr>
        </p15:guide>
        <p15:guide id="3" orient="horz" pos="709" userDrawn="1">
          <p15:clr>
            <a:srgbClr val="A4A3A4"/>
          </p15:clr>
        </p15:guide>
        <p15:guide id="4" orient="horz" pos="890" userDrawn="1">
          <p15:clr>
            <a:srgbClr val="A4A3A4"/>
          </p15:clr>
        </p15:guide>
        <p15:guide id="5" pos="211" userDrawn="1">
          <p15:clr>
            <a:srgbClr val="A4A3A4"/>
          </p15:clr>
        </p15:guide>
        <p15:guide id="6" pos="6259" userDrawn="1">
          <p15:clr>
            <a:srgbClr val="A4A3A4"/>
          </p15:clr>
        </p15:guide>
        <p15:guide id="7" pos="7651" userDrawn="1">
          <p15:clr>
            <a:srgbClr val="A4A3A4"/>
          </p15:clr>
        </p15:guide>
        <p15:guide id="8" pos="75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33CCFF"/>
    <a:srgbClr val="9FC938"/>
    <a:srgbClr val="DB9C22"/>
    <a:srgbClr val="99CCFF"/>
    <a:srgbClr val="CCFF99"/>
    <a:srgbClr val="333333"/>
    <a:srgbClr val="36A7E9"/>
    <a:srgbClr val="F60000"/>
    <a:srgbClr val="E088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7" autoAdjust="0"/>
    <p:restoredTop sz="95446" autoAdjust="0"/>
  </p:normalViewPr>
  <p:slideViewPr>
    <p:cSldViewPr>
      <p:cViewPr varScale="1">
        <p:scale>
          <a:sx n="63" d="100"/>
          <a:sy n="63" d="100"/>
        </p:scale>
        <p:origin x="312" y="48"/>
      </p:cViewPr>
      <p:guideLst>
        <p:guide orient="horz" pos="1706"/>
        <p:guide orient="horz" pos="210"/>
        <p:guide orient="horz" pos="709"/>
        <p:guide orient="horz" pos="890"/>
        <p:guide pos="211"/>
        <p:guide pos="6259"/>
        <p:guide pos="7651"/>
        <p:guide pos="75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22524"/>
    </p:cViewPr>
  </p:sorterViewPr>
  <p:notesViewPr>
    <p:cSldViewPr>
      <p:cViewPr varScale="1">
        <p:scale>
          <a:sx n="96" d="100"/>
          <a:sy n="96" d="100"/>
        </p:scale>
        <p:origin x="-1698" y="-102"/>
      </p:cViewPr>
      <p:guideLst>
        <p:guide orient="horz" pos="3127"/>
        <p:guide pos="210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97FD8C-12BE-4A9A-8F81-BE75326C1235}" type="datetimeFigureOut">
              <a:rPr lang="cs-CZ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57A45D-7D52-417A-B7EF-CB60EFCF7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5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6125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9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1A4A5-4A50-4F34-BC59-B7251B8AD80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58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endParaRPr lang="cs-CZ" baseline="0" dirty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12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030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52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66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89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68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456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737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599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74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06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25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6125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z="1200" dirty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xfrm>
            <a:off x="3777607" y="0"/>
            <a:ext cx="2889938" cy="496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17.10.2019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3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84299" y="6448009"/>
            <a:ext cx="28448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/>
              <a:t> z 90</a:t>
            </a:r>
          </a:p>
        </p:txBody>
      </p:sp>
    </p:spTree>
    <p:extLst>
      <p:ext uri="{BB962C8B-B14F-4D97-AF65-F5344CB8AC3E}">
        <p14:creationId xmlns:p14="http://schemas.microsoft.com/office/powerpoint/2010/main" val="140719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5A43-5CD0-4104-8C29-83A1A1E8B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4B7-0473-4800-8A8F-3C13F54DC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1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15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4"/>
            <a:ext cx="12206816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976320" y="6435842"/>
            <a:ext cx="28448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/>
              <a:t> z 90</a:t>
            </a:r>
          </a:p>
        </p:txBody>
      </p:sp>
    </p:spTree>
    <p:extLst>
      <p:ext uri="{BB962C8B-B14F-4D97-AF65-F5344CB8AC3E}">
        <p14:creationId xmlns:p14="http://schemas.microsoft.com/office/powerpoint/2010/main" val="295211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E453-A4AF-4C86-A019-95A22F6BE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5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3476" y="152078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61E22-BE04-4743-8B98-044C68E93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9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BC43-4804-4F6A-A212-822268ABB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86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1F8-4D74-42EF-AF07-6C14A8567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2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AB4-CD3E-4404-89D2-402FAE7BC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8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B6B3-02B5-4C4E-8B42-0945B3649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21. 5. 2018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C454-2F49-4C8E-A865-1B6F758CBF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69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21. 5. 2018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655FA3-D33B-4F65-BCE7-73E259FF1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584684"/>
            <a:ext cx="10765196" cy="570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443372" y="1628800"/>
            <a:ext cx="10981220" cy="1404155"/>
          </a:xfrm>
        </p:spPr>
        <p:txBody>
          <a:bodyPr/>
          <a:lstStyle/>
          <a:p>
            <a:pPr algn="l" eaLnBrk="1" hangingPunct="1"/>
            <a:r>
              <a:rPr lang="da-DK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CzechELib, Open Access</a:t>
            </a:r>
            <a:r>
              <a:rPr lang="cs-CZ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, Nový Knihovní Systém</a:t>
            </a:r>
            <a:r>
              <a:rPr lang="da-DK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 a </a:t>
            </a:r>
            <a:r>
              <a:rPr lang="cs-CZ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další</a:t>
            </a:r>
            <a:r>
              <a:rPr lang="da-DK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 </a:t>
            </a:r>
            <a:r>
              <a:rPr lang="cs-CZ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informaticko-</a:t>
            </a:r>
            <a:r>
              <a:rPr lang="da-DK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knihovnické </a:t>
            </a:r>
            <a:r>
              <a:rPr lang="cs-CZ" sz="4000" b="1" dirty="0">
                <a:solidFill>
                  <a:srgbClr val="CE3736"/>
                </a:solidFill>
                <a:latin typeface="Calibri Light" panose="020F0302020204030204" pitchFamily="34" charset="0"/>
              </a:rPr>
              <a:t>strojky – ICT ve službě vědě – 300 – 100 – 40 – 10</a:t>
            </a:r>
            <a:endParaRPr lang="cs-CZ" sz="2800" b="1" dirty="0">
              <a:solidFill>
                <a:srgbClr val="CE3736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1139" y="3825045"/>
            <a:ext cx="10117124" cy="1972732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ICS CON 40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kino Scala, Brno, 17. 10. 2019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sz="2400" dirty="0">
              <a:solidFill>
                <a:schemeClr val="tx1"/>
              </a:solidFill>
              <a:latin typeface="Calibri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/>
                </a:solidFill>
                <a:latin typeface="Calibri" pitchFamily="34" charset="0"/>
              </a:rPr>
              <a:t>martin.svoboda@techlib.cz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2" y="224644"/>
            <a:ext cx="1495628" cy="9614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6525317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Informaticko-knihovnické strojky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0809090" cy="5311097"/>
          </a:xfrm>
        </p:spPr>
        <p:txBody>
          <a:bodyPr/>
          <a:lstStyle/>
          <a:p>
            <a:pPr marL="360000" indent="-360000">
              <a:lnSpc>
                <a:spcPts val="34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800" dirty="0">
                <a:latin typeface="Calibri Light" panose="020F0302020204030204" pitchFamily="34" charset="0"/>
              </a:rPr>
              <a:t>… jakou je Získej – systém pro dodávání dokumentů, který ve spolupráci s ERMS a společnou discovery engine „ví, kdo má co“</a:t>
            </a:r>
          </a:p>
          <a:p>
            <a:pPr marL="360000" indent="-360000">
              <a:lnSpc>
                <a:spcPts val="34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800" dirty="0">
                <a:latin typeface="Calibri Light" panose="020F0302020204030204" pitchFamily="34" charset="0"/>
              </a:rPr>
              <a:t>aktualizace software (invenio v3) a rekonstrukce repozitáře NUŠL na plnokrevný centrální repozitář všech běžných typů dokumnetů s vyřešenými odstupňovanámi přístupovými právy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10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124123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879356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Další</a:t>
            </a:r>
            <a:r>
              <a:rPr lang="da-DK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 </a:t>
            </a:r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informaticko-</a:t>
            </a:r>
            <a:r>
              <a:rPr lang="da-DK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knihovnické </a:t>
            </a:r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strojky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11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E061C47-19A9-4A96-81BB-DC117DA4CB3B}"/>
              </a:ext>
            </a:extLst>
          </p:cNvPr>
          <p:cNvSpPr txBox="1">
            <a:spLocks/>
          </p:cNvSpPr>
          <p:nvPr/>
        </p:nvSpPr>
        <p:spPr bwMode="auto">
          <a:xfrm>
            <a:off x="679258" y="1124744"/>
            <a:ext cx="8424936" cy="531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dirty="0">
                <a:latin typeface="Calibri Light" panose="020F0302020204030204" pitchFamily="34" charset="0"/>
              </a:rPr>
              <a:t>Náhrada lidské práce </a:t>
            </a:r>
          </a:p>
          <a:p>
            <a:pPr marL="857250" lvl="1" indent="-457200">
              <a:spcBef>
                <a:spcPts val="12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dirty="0">
                <a:latin typeface="Calibri Light" panose="020F0302020204030204" pitchFamily="34" charset="0"/>
              </a:rPr>
              <a:t>Od Baťova </a:t>
            </a:r>
            <a:r>
              <a:rPr lang="cs-CZ" b="1" i="1" dirty="0">
                <a:solidFill>
                  <a:srgbClr val="C00000"/>
                </a:solidFill>
                <a:latin typeface="Calibri Light" panose="020F0302020204030204" pitchFamily="34" charset="0"/>
              </a:rPr>
              <a:t>Lidem myšlení – strojům dřinu  </a:t>
            </a:r>
          </a:p>
          <a:p>
            <a:pPr marL="400050" lvl="1" indent="0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r>
              <a:rPr lang="cs-CZ" dirty="0">
                <a:latin typeface="Calibri Light" panose="020F0302020204030204" pitchFamily="34" charset="0"/>
              </a:rPr>
              <a:t>ke 4.0 </a:t>
            </a:r>
            <a:r>
              <a:rPr lang="cs-CZ" b="1" i="1" dirty="0">
                <a:solidFill>
                  <a:srgbClr val="C00000"/>
                </a:solidFill>
                <a:latin typeface="Calibri Light" panose="020F0302020204030204" pitchFamily="34" charset="0"/>
                <a:sym typeface="Wingdings" panose="05000000000000000000" pitchFamily="2" charset="2"/>
              </a:rPr>
              <a:t>Strojům myšlení – </a:t>
            </a:r>
            <a:r>
              <a:rPr lang="cs-CZ" b="1" i="1" dirty="0">
                <a:solidFill>
                  <a:srgbClr val="C00000"/>
                </a:solidFill>
                <a:latin typeface="Calibri Light" panose="020F0302020204030204" pitchFamily="34" charset="0"/>
              </a:rPr>
              <a:t>lidem službu</a:t>
            </a:r>
          </a:p>
          <a:p>
            <a:pPr marL="857250" lvl="1" indent="-457200">
              <a:spcBef>
                <a:spcPts val="12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dirty="0">
                <a:latin typeface="Calibri Light" panose="020F0302020204030204" pitchFamily="34" charset="0"/>
              </a:rPr>
              <a:t>Analýza ToC, resp. abstraktů pro věcný popis</a:t>
            </a:r>
          </a:p>
          <a:p>
            <a:pPr marL="857250" lvl="1" indent="-457200">
              <a:spcBef>
                <a:spcPts val="12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dirty="0">
                <a:latin typeface="Calibri Light" panose="020F0302020204030204" pitchFamily="34" charset="0"/>
              </a:rPr>
              <a:t>Pýthie - podpora akvizice: analýza vývoje ve světě, analýza požadavků, analýza logů vyhledávání, …</a:t>
            </a:r>
          </a:p>
          <a:p>
            <a:pPr marL="857250" lvl="1" indent="-457200">
              <a:spcBef>
                <a:spcPts val="12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dirty="0">
                <a:latin typeface="Calibri Light" panose="020F0302020204030204" pitchFamily="34" charset="0"/>
              </a:rPr>
              <a:t>Spolupráce s vydavateli odborné literatury – sběr dat u zdroje (jmenný popis, authority, …)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887BC8-EC32-4B35-AA7A-17FFC104A1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602" y="759619"/>
            <a:ext cx="1664256" cy="222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2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879356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Závěr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12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E061C47-19A9-4A96-81BB-DC117DA4CB3B}"/>
              </a:ext>
            </a:extLst>
          </p:cNvPr>
          <p:cNvSpPr txBox="1">
            <a:spLocks/>
          </p:cNvSpPr>
          <p:nvPr/>
        </p:nvSpPr>
        <p:spPr bwMode="auto">
          <a:xfrm>
            <a:off x="679258" y="1124744"/>
            <a:ext cx="8424936" cy="531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C00000"/>
              </a:buClr>
              <a:buSzPct val="150000"/>
              <a:buNone/>
            </a:pPr>
            <a:r>
              <a:rPr lang="cs-CZ" dirty="0">
                <a:latin typeface="Calibri Light" panose="020F0302020204030204" pitchFamily="34" charset="0"/>
              </a:rPr>
              <a:t> CzechELib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50000"/>
              <a:buFont typeface="Calibri Light" panose="020F0302020204030204" pitchFamily="34" charset="0"/>
              <a:buChar char="+"/>
            </a:pPr>
            <a:r>
              <a:rPr lang="cs-CZ" dirty="0">
                <a:latin typeface="Calibri Light" panose="020F0302020204030204" pitchFamily="34" charset="0"/>
              </a:rPr>
              <a:t> OA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50000"/>
              <a:buFont typeface="Calibri Light" panose="020F0302020204030204" pitchFamily="34" charset="0"/>
              <a:buChar char="+"/>
            </a:pPr>
            <a:r>
              <a:rPr lang="cs-CZ" dirty="0">
                <a:latin typeface="Calibri Light" panose="020F0302020204030204" pitchFamily="34" charset="0"/>
              </a:rPr>
              <a:t> NKS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50000"/>
              <a:buFont typeface="Calibri Light" panose="020F0302020204030204" pitchFamily="34" charset="0"/>
              <a:buChar char="+"/>
            </a:pPr>
            <a:r>
              <a:rPr lang="cs-CZ" dirty="0">
                <a:latin typeface="Calibri Light" panose="020F0302020204030204" pitchFamily="34" charset="0"/>
              </a:rPr>
              <a:t> Získej, repozitář a všechny ty strojky </a:t>
            </a:r>
          </a:p>
          <a:p>
            <a:pPr marL="0" indent="0">
              <a:spcBef>
                <a:spcPts val="1200"/>
              </a:spcBef>
              <a:buClr>
                <a:srgbClr val="C00000"/>
              </a:buClr>
              <a:buSzPct val="150000"/>
              <a:buNone/>
            </a:pPr>
            <a:r>
              <a:rPr lang="cs-CZ" dirty="0">
                <a:latin typeface="Calibri Light" panose="020F0302020204030204" pitchFamily="34" charset="0"/>
                <a:sym typeface="Wingdings" panose="05000000000000000000" pitchFamily="2" charset="2"/>
              </a:rPr>
              <a:t>===&gt; posílení národní role a užitečnosti </a:t>
            </a:r>
            <a:r>
              <a:rPr lang="cs-CZ" b="1" dirty="0">
                <a:latin typeface="Calibri Light" panose="020F0302020204030204" pitchFamily="34" charset="0"/>
                <a:sym typeface="Wingdings" panose="05000000000000000000" pitchFamily="2" charset="2"/>
              </a:rPr>
              <a:t>NTK</a:t>
            </a:r>
            <a:endParaRPr lang="cs-CZ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7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391" y="194932"/>
            <a:ext cx="886314" cy="569773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2259947" y="1736812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latin typeface="Calibri Light" panose="020F0302020204030204" pitchFamily="34" charset="0"/>
              </a:rPr>
              <a:t>Děkuji za pozornost</a:t>
            </a:r>
          </a:p>
          <a:p>
            <a:endParaRPr lang="cs-CZ" sz="4000" dirty="0">
              <a:latin typeface="Calibri Light" panose="020F0302020204030204" pitchFamily="34" charset="0"/>
            </a:endParaRPr>
          </a:p>
          <a:p>
            <a:r>
              <a:rPr lang="cs-CZ" sz="4000" dirty="0">
                <a:latin typeface="Calibri Light" panose="020F0302020204030204" pitchFamily="34" charset="0"/>
              </a:rPr>
              <a:t>Otázky?</a:t>
            </a:r>
            <a:endParaRPr lang="cs-CZ" sz="2400" dirty="0">
              <a:latin typeface="Calibri Light" panose="020F0302020204030204" pitchFamily="34" charset="0"/>
            </a:endParaRPr>
          </a:p>
          <a:p>
            <a:endParaRPr lang="cs-CZ" sz="2400" dirty="0">
              <a:latin typeface="Calibri Light" panose="020F0302020204030204" pitchFamily="34" charset="0"/>
            </a:endParaRPr>
          </a:p>
          <a:p>
            <a:endParaRPr lang="cs-CZ" sz="2400" dirty="0">
              <a:latin typeface="Calibri Light" panose="020F0302020204030204" pitchFamily="34" charset="0"/>
            </a:endParaRPr>
          </a:p>
          <a:p>
            <a:r>
              <a:rPr lang="cs-CZ" sz="2400" dirty="0">
                <a:latin typeface="Calibri Light" panose="020F0302020204030204" pitchFamily="34" charset="0"/>
              </a:rPr>
              <a:t>martin.svoboda@techlib.cz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21. 5. 2018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131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8256240" y="6492876"/>
            <a:ext cx="2133600" cy="365125"/>
          </a:xfrm>
        </p:spPr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14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135560" y="1646798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dirty="0">
                <a:latin typeface="Calibri Light" panose="020F0302020204030204" pitchFamily="34" charset="0"/>
              </a:rPr>
              <a:t>Sir </a:t>
            </a:r>
            <a:r>
              <a:rPr lang="cs-CZ" sz="6000" dirty="0" err="1">
                <a:latin typeface="Calibri Light" panose="020F0302020204030204" pitchFamily="34" charset="0"/>
              </a:rPr>
              <a:t>Tim</a:t>
            </a:r>
            <a:r>
              <a:rPr lang="cs-CZ" sz="6000" dirty="0">
                <a:latin typeface="Calibri Light" panose="020F0302020204030204" pitchFamily="34" charset="0"/>
              </a:rPr>
              <a:t> </a:t>
            </a:r>
            <a:r>
              <a:rPr lang="cs-CZ" sz="6000" dirty="0" err="1">
                <a:latin typeface="Calibri Light" panose="020F0302020204030204" pitchFamily="34" charset="0"/>
              </a:rPr>
              <a:t>Berners</a:t>
            </a:r>
            <a:r>
              <a:rPr lang="cs-CZ" sz="6000" dirty="0">
                <a:latin typeface="Calibri Light" panose="020F0302020204030204" pitchFamily="34" charset="0"/>
              </a:rPr>
              <a:t>-</a:t>
            </a:r>
            <a:r>
              <a:rPr lang="cs-CZ" sz="6000" dirty="0" err="1">
                <a:latin typeface="Calibri Light" panose="020F0302020204030204" pitchFamily="34" charset="0"/>
              </a:rPr>
              <a:t>Lee</a:t>
            </a:r>
            <a:endParaRPr lang="cs-CZ" sz="6000" dirty="0">
              <a:latin typeface="Calibri Light" panose="020F0302020204030204" pitchFamily="34" charset="0"/>
            </a:endParaRPr>
          </a:p>
          <a:p>
            <a:br>
              <a:rPr lang="cs-CZ" sz="6000" dirty="0">
                <a:latin typeface="Calibri Light" panose="020F0302020204030204" pitchFamily="34" charset="0"/>
              </a:rPr>
            </a:br>
            <a:r>
              <a:rPr lang="cs-CZ" sz="6000" dirty="0" err="1">
                <a:latin typeface="Calibri Light" panose="020F0302020204030204" pitchFamily="34" charset="0"/>
              </a:rPr>
              <a:t>for</a:t>
            </a:r>
            <a:r>
              <a:rPr lang="cs-CZ" sz="6000" dirty="0">
                <a:latin typeface="Calibri Light" panose="020F0302020204030204" pitchFamily="34" charset="0"/>
              </a:rPr>
              <a:t> Nobel </a:t>
            </a:r>
            <a:r>
              <a:rPr lang="cs-CZ" sz="6000" dirty="0" err="1">
                <a:latin typeface="Calibri Light" panose="020F0302020204030204" pitchFamily="34" charset="0"/>
              </a:rPr>
              <a:t>prize</a:t>
            </a:r>
            <a:r>
              <a:rPr lang="cs-CZ" sz="6000" dirty="0">
                <a:latin typeface="Calibri Light" panose="020F0302020204030204" pitchFamily="34" charset="0"/>
              </a:rPr>
              <a:t> !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21. 5. 2018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22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Shrnutí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1097122" cy="5311097"/>
          </a:xfrm>
        </p:spPr>
        <p:txBody>
          <a:bodyPr/>
          <a:lstStyle/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>
                <a:latin typeface="Calibri Light" panose="020F0302020204030204" pitchFamily="34" charset="0"/>
              </a:rPr>
              <a:t>NTK 300 let &gt; MUNI 100 let &gt; ÚVT 40 let &gt; NTK 10 let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>
                <a:latin typeface="Calibri Light" panose="020F0302020204030204" pitchFamily="34" charset="0"/>
              </a:rPr>
              <a:t>CzechELib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>
                <a:latin typeface="Calibri Light" panose="020F0302020204030204" pitchFamily="34" charset="0"/>
              </a:rPr>
              <a:t>Open Access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>
                <a:latin typeface="Calibri Light" panose="020F0302020204030204" pitchFamily="34" charset="0"/>
              </a:rPr>
              <a:t>Nový Knihovní Systém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400" dirty="0">
                <a:latin typeface="Calibri Light" panose="020F0302020204030204" pitchFamily="34" charset="0"/>
              </a:rPr>
              <a:t>… a další strojky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2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3603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Historie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0995012" cy="5311097"/>
          </a:xfrm>
        </p:spPr>
        <p:txBody>
          <a:bodyPr/>
          <a:lstStyle/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před 300 lety </a:t>
            </a:r>
            <a:r>
              <a:rPr lang="cs-CZ" sz="2400" dirty="0">
                <a:latin typeface="Calibri Light" panose="020F0302020204030204" pitchFamily="34" charset="0"/>
              </a:rPr>
              <a:t>prvních 300 zlatých </a:t>
            </a:r>
            <a:r>
              <a:rPr lang="cs-CZ" sz="2400" b="1" dirty="0">
                <a:latin typeface="Calibri Light" panose="020F0302020204030204" pitchFamily="34" charset="0"/>
              </a:rPr>
              <a:t>jednou provždy</a:t>
            </a:r>
            <a:r>
              <a:rPr lang="cs-CZ" sz="2400" dirty="0">
                <a:latin typeface="Calibri Light" panose="020F0302020204030204" pitchFamily="34" charset="0"/>
              </a:rPr>
              <a:t> na nákup „knih, modelů a přístrojů“ – začátek budování fondu technické literatury v „inženýrské profesuře“, později knihovně Pražské stavovské polytechnice, později K.und K. technické vysoké školy, později Knihovny vysokých škol technických, později Státní technické knihovně a konečně </a:t>
            </a:r>
            <a:r>
              <a:rPr lang="cs-CZ" sz="2400" b="1" dirty="0">
                <a:latin typeface="Univers Com 55" panose="020B0603020202020204" pitchFamily="34" charset="-18"/>
              </a:rPr>
              <a:t>NTK</a:t>
            </a:r>
            <a:endParaRPr lang="cs-CZ" sz="1800" b="1" dirty="0">
              <a:latin typeface="Univers Com 55" panose="020B0603020202020204" pitchFamily="34" charset="-18"/>
            </a:endParaRP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před 100 lety</a:t>
            </a:r>
            <a:r>
              <a:rPr lang="cs-CZ" sz="2400" dirty="0">
                <a:latin typeface="Calibri Light" panose="020F0302020204030204" pitchFamily="34" charset="0"/>
              </a:rPr>
              <a:t> – založena Masarykova Universita v Brně, později Universita Jana Evangelisty Purkyně a později opět Masarykova Universita v Brně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před 40 lety </a:t>
            </a:r>
            <a:r>
              <a:rPr lang="cs-CZ" sz="2400" dirty="0">
                <a:latin typeface="Calibri Light" panose="020F0302020204030204" pitchFamily="34" charset="0"/>
              </a:rPr>
              <a:t>– založen Ústav výpočetní techniky MUNI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před 10 lety </a:t>
            </a:r>
            <a:r>
              <a:rPr lang="cs-CZ" sz="2400" dirty="0">
                <a:latin typeface="Calibri Light" panose="020F0302020204030204" pitchFamily="34" charset="0"/>
              </a:rPr>
              <a:t>– otevřena nová budova NTK v Kampusu Dejvice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endParaRPr lang="cs-CZ" sz="2000" dirty="0">
              <a:latin typeface="Calibri Light" panose="020F030202020403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3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688406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CzechELib - koncept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0995012" cy="5311097"/>
          </a:xfrm>
        </p:spPr>
        <p:txBody>
          <a:bodyPr/>
          <a:lstStyle/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Dvacet let </a:t>
            </a:r>
            <a:r>
              <a:rPr lang="cs-CZ" sz="2400" dirty="0">
                <a:latin typeface="Calibri Light" panose="020F0302020204030204" pitchFamily="34" charset="0"/>
              </a:rPr>
              <a:t>po prvních licencích v rámci programu LB (1997 – 2000) Current Contents (MU Brno - Bartošek) a CrossFire (VŠCHT - Šilhánek) konečně v roce 2017 startuje projekt CzechELib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€ 50 M </a:t>
            </a:r>
            <a:r>
              <a:rPr lang="cs-CZ" sz="2400" dirty="0">
                <a:latin typeface="Calibri Light" panose="020F0302020204030204" pitchFamily="34" charset="0"/>
              </a:rPr>
              <a:t>projekt (Dibuszová, Svoboda) v rámci OP VVV na roky 2017 – 2022, &gt; 90 % výdajů jde na podporu nákupu licencí EIZ, méně než 9 % na zřízení, personální a technické vybavení centra, právní podporu, cestovné, konference, atd.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Principy:</a:t>
            </a:r>
          </a:p>
          <a:p>
            <a:pPr marL="760050" lvl="1" indent="-360000"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 Light" panose="020F0302020204030204" pitchFamily="34" charset="0"/>
              </a:rPr>
              <a:t>Využití kumulativního know-how z předchozích projektů</a:t>
            </a:r>
          </a:p>
          <a:p>
            <a:pPr marL="760050" lvl="1" indent="-360000"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 Light" panose="020F0302020204030204" pitchFamily="34" charset="0"/>
              </a:rPr>
              <a:t>Soustředění finančních prostředků, sjednocení podmínek podpory </a:t>
            </a:r>
            <a:r>
              <a:rPr lang="cs-CZ" sz="2000" dirty="0">
                <a:latin typeface="Calibri Light" panose="020F0302020204030204" pitchFamily="34" charset="0"/>
                <a:sym typeface="Wingdings" panose="05000000000000000000" pitchFamily="2" charset="2"/>
              </a:rPr>
              <a:t></a:t>
            </a:r>
            <a:r>
              <a:rPr lang="cs-CZ" sz="2000" dirty="0">
                <a:latin typeface="Calibri Light" panose="020F0302020204030204" pitchFamily="34" charset="0"/>
              </a:rPr>
              <a:t> eliminace zátěže účastníků</a:t>
            </a:r>
          </a:p>
          <a:p>
            <a:pPr marL="760050" lvl="1" indent="-360000"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 Light" panose="020F0302020204030204" pitchFamily="34" charset="0"/>
              </a:rPr>
              <a:t>Systémová změna způsobu zajištění elektronických vědeckých časopisů, knih a speciálních databází</a:t>
            </a:r>
          </a:p>
          <a:p>
            <a:pPr marL="760050" lvl="1" indent="-360000"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 Light" panose="020F0302020204030204" pitchFamily="34" charset="0"/>
              </a:rPr>
              <a:t>Financování nákupu přístupů k EIZ </a:t>
            </a:r>
            <a:r>
              <a:rPr lang="cs-CZ" sz="2000" dirty="0">
                <a:latin typeface="Calibri Light" panose="020F0302020204030204" pitchFamily="34" charset="0"/>
                <a:sym typeface="Wingdings" panose="05000000000000000000" pitchFamily="2" charset="2"/>
              </a:rPr>
              <a:t></a:t>
            </a:r>
            <a:r>
              <a:rPr lang="cs-CZ" sz="2000" dirty="0">
                <a:latin typeface="Calibri Light" panose="020F0302020204030204" pitchFamily="34" charset="0"/>
              </a:rPr>
              <a:t> pilotní ověření CzechELib</a:t>
            </a:r>
          </a:p>
          <a:p>
            <a:pPr marL="760050" lvl="1" indent="-360000"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endParaRPr lang="cs-CZ" sz="2000" dirty="0">
              <a:latin typeface="Calibri Light" panose="020F030202020403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4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214166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CzechELib</a:t>
            </a:r>
            <a:r>
              <a:rPr lang="cs-CZ" sz="2400" b="1" dirty="0">
                <a:solidFill>
                  <a:srgbClr val="CE3736"/>
                </a:solidFill>
                <a:latin typeface="Calibri Light" panose="020F0302020204030204" pitchFamily="34" charset="0"/>
              </a:rPr>
              <a:t> </a:t>
            </a:r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dnes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0995012" cy="5311097"/>
          </a:xfrm>
        </p:spPr>
        <p:txBody>
          <a:bodyPr/>
          <a:lstStyle/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600" dirty="0">
                <a:latin typeface="Calibri Light" panose="020F0302020204030204" pitchFamily="34" charset="0"/>
              </a:rPr>
              <a:t>Téměř 120 členských institucí, téměř dvě stovky e-zdrojů (kolekce až desetitisíců časopisů nebo knih, nebo jen jediný časopis, specializované databáze a manažerské nástroje pro podporu hodnocení výzkumu) 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600" dirty="0">
                <a:latin typeface="Calibri Light" panose="020F0302020204030204" pitchFamily="34" charset="0"/>
              </a:rPr>
              <a:t>Standardní podpora 50 %, WoS a Scopus a InCites a SciVal 70 %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600" dirty="0">
                <a:latin typeface="Calibri Light" panose="020F0302020204030204" pitchFamily="34" charset="0"/>
              </a:rPr>
              <a:t>Drsný začátek v roce 2018, teď již vše usazené, v roce 2018 bylo vystaveno </a:t>
            </a:r>
            <a:r>
              <a:rPr lang="cs-CZ" sz="2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378</a:t>
            </a:r>
            <a:r>
              <a:rPr lang="cs-CZ" sz="2600" dirty="0">
                <a:latin typeface="Calibri Light" panose="020F0302020204030204" pitchFamily="34" charset="0"/>
              </a:rPr>
              <a:t> faktur, v roce 2019 už jen </a:t>
            </a:r>
            <a:r>
              <a:rPr lang="cs-CZ" sz="2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147</a:t>
            </a:r>
            <a:r>
              <a:rPr lang="cs-CZ" sz="2600" dirty="0">
                <a:latin typeface="Calibri Light" panose="020F0302020204030204" pitchFamily="34" charset="0"/>
              </a:rPr>
              <a:t> a 2020 to bude už jen </a:t>
            </a:r>
            <a:r>
              <a:rPr lang="cs-CZ" sz="2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120</a:t>
            </a:r>
            <a:r>
              <a:rPr lang="cs-CZ" sz="2600" dirty="0">
                <a:latin typeface="Calibri Light" panose="020F0302020204030204" pitchFamily="34" charset="0"/>
              </a:rPr>
              <a:t>.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600" dirty="0">
                <a:latin typeface="Calibri Light" panose="020F0302020204030204" pitchFamily="34" charset="0"/>
              </a:rPr>
              <a:t>Právě dojednáváme poslední „pozůstatky“ projektů OP VaVpI – licence na rok 2020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endParaRPr lang="cs-CZ" sz="2400" dirty="0">
              <a:latin typeface="Calibri Light" panose="020F030202020403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5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193849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Open Access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1013062" cy="5311097"/>
          </a:xfrm>
        </p:spPr>
        <p:txBody>
          <a:bodyPr/>
          <a:lstStyle/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dirty="0">
                <a:latin typeface="Calibri Light" panose="020F0302020204030204" pitchFamily="34" charset="0"/>
              </a:rPr>
              <a:t>Těsně před svým koncem na podzim 2017 schválila Sobotkova vláda Národní Strategii otevřeného přístupu ČR k vědeckým informacím na léta 2017 – 2020. Bohužel bez peněz, bez úkolů, bez odpovědností. 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dirty="0">
                <a:latin typeface="Calibri Light" panose="020F0302020204030204" pitchFamily="34" charset="0"/>
              </a:rPr>
              <a:t>Na poslední chvíli se podařilo tam vklínit poslední kapitolku, která vládu zavázala přijmout Akční plán, který tyto „detaily“ doplní.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dirty="0">
                <a:latin typeface="Calibri Light" panose="020F0302020204030204" pitchFamily="34" charset="0"/>
              </a:rPr>
              <a:t>Realistický Akční plán byl přijat vládou až v dubnu 2019.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dirty="0">
                <a:latin typeface="Calibri Light" panose="020F0302020204030204" pitchFamily="34" charset="0"/>
              </a:rPr>
              <a:t>Podstatou jsou čtyři hlavní body:</a:t>
            </a:r>
          </a:p>
          <a:p>
            <a:pPr marL="760050" lvl="1" indent="-360000"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000" dirty="0">
                <a:latin typeface="Calibri Light" panose="020F0302020204030204" pitchFamily="34" charset="0"/>
              </a:rPr>
              <a:t>Gold OA – který je cílem celého vědeckého světa – a jak k němu dospět</a:t>
            </a:r>
          </a:p>
          <a:p>
            <a:pPr marL="760050" lvl="1" indent="-360000"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000" dirty="0">
                <a:latin typeface="Calibri Light" panose="020F0302020204030204" pitchFamily="34" charset="0"/>
              </a:rPr>
              <a:t>Green OA – jako nejsnazší cesta splnění požadavků EU, aspoň pro někeré obory</a:t>
            </a:r>
          </a:p>
          <a:p>
            <a:pPr marL="760050" lvl="1" indent="-360000"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000" dirty="0">
                <a:latin typeface="Calibri Light" panose="020F0302020204030204" pitchFamily="34" charset="0"/>
              </a:rPr>
              <a:t>Ustavení „pracovní skupiny na vysoké úrovni“ a hlavního vyjednavače</a:t>
            </a:r>
          </a:p>
          <a:p>
            <a:pPr marL="760050" lvl="1" indent="-360000"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000" dirty="0">
                <a:latin typeface="Calibri Light" panose="020F0302020204030204" pitchFamily="34" charset="0"/>
              </a:rPr>
              <a:t>Edukace, konference, vysvětlování</a:t>
            </a:r>
            <a:endParaRPr lang="cs-CZ" sz="2400" dirty="0">
              <a:latin typeface="Calibri Light" panose="020F030202020403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6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211464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Open Access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10995012" cy="5311097"/>
          </a:xfrm>
        </p:spPr>
        <p:txBody>
          <a:bodyPr/>
          <a:lstStyle/>
          <a:p>
            <a:pPr marL="360000" indent="-360000"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dirty="0">
                <a:latin typeface="Calibri Light" panose="020F0302020204030204" pitchFamily="34" charset="0"/>
              </a:rPr>
              <a:t>Pro dosažení kvalitního Green OA je nutný audit existujících repozitářů (ve spolupráci s CESNETem – David Antoš)</a:t>
            </a:r>
          </a:p>
          <a:p>
            <a:pPr marL="360000" indent="-360000"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400" dirty="0">
                <a:latin typeface="Calibri Light" panose="020F0302020204030204" pitchFamily="34" charset="0"/>
              </a:rPr>
              <a:t>S výhledem na blížící se „povinnost“ Gold OA (2020? 2021?) zjišťuje CzechELib „objem peněz v systému“, potřebujeme spolupráci škol i všech ostatních výzkumných organizací</a:t>
            </a:r>
          </a:p>
          <a:p>
            <a:pPr marL="857250" lvl="1" indent="-457200">
              <a:spcBef>
                <a:spcPts val="1200"/>
              </a:spcBef>
              <a:buClr>
                <a:srgbClr val="C00000"/>
              </a:buClr>
              <a:buSzPct val="125000"/>
              <a:buFont typeface="+mj-lt"/>
              <a:buAutoNum type="alphaLcParenR"/>
            </a:pPr>
            <a:r>
              <a:rPr lang="cs-CZ" sz="2000" dirty="0">
                <a:latin typeface="Calibri Light" panose="020F0302020204030204" pitchFamily="34" charset="0"/>
              </a:rPr>
              <a:t>na sdělení výše předplatného, které šlo mimo CzechELib </a:t>
            </a:r>
          </a:p>
          <a:p>
            <a:pPr marL="857250" lvl="1" indent="-457200">
              <a:spcBef>
                <a:spcPts val="1200"/>
              </a:spcBef>
              <a:buClr>
                <a:srgbClr val="C00000"/>
              </a:buClr>
              <a:buSzPct val="125000"/>
              <a:buFont typeface="+mj-lt"/>
              <a:buAutoNum type="alphaLcParenR"/>
            </a:pPr>
            <a:r>
              <a:rPr lang="cs-CZ" sz="2000" dirty="0">
                <a:latin typeface="Calibri Light" panose="020F0302020204030204" pitchFamily="34" charset="0"/>
              </a:rPr>
              <a:t>pokud možno přesný odhad APC zaplacených za publikování v režimu Gold OA případně za „náročné zpracování textu příspěvku“</a:t>
            </a:r>
          </a:p>
          <a:p>
            <a:pPr marL="360000" lvl="1" indent="-360000">
              <a:spcBef>
                <a:spcPts val="1200"/>
              </a:spcBef>
              <a:buClr>
                <a:srgbClr val="C00000"/>
              </a:buClr>
              <a:buSzPct val="125000"/>
              <a:buFont typeface="Arial" charset="0"/>
              <a:buChar char="•"/>
            </a:pPr>
            <a:r>
              <a:rPr lang="cs-CZ" sz="2400" dirty="0">
                <a:latin typeface="Calibri Light" panose="020F0302020204030204" pitchFamily="34" charset="0"/>
              </a:rPr>
              <a:t>To nám poslouží jako důležitý podklad pro vyjednávání o ceně za OA pro celou ČR</a:t>
            </a:r>
          </a:p>
          <a:p>
            <a:pPr marL="360000" lvl="1" indent="-360000">
              <a:spcBef>
                <a:spcPts val="1200"/>
              </a:spcBef>
              <a:buClr>
                <a:srgbClr val="C00000"/>
              </a:buClr>
              <a:buSzPct val="125000"/>
              <a:buFont typeface="Arial" charset="0"/>
              <a:buChar char="•"/>
            </a:pPr>
            <a:r>
              <a:rPr lang="cs-CZ" sz="2400" dirty="0">
                <a:latin typeface="Calibri Light" panose="020F0302020204030204" pitchFamily="34" charset="0"/>
              </a:rPr>
              <a:t>S IS VaVaI jsme před-dohodli uvádění plateb za APC k hlášení do RIV – tím se odstraní pracné – a někdy bezvýsledné – dohledávání v účetních knihách</a:t>
            </a:r>
          </a:p>
          <a:p>
            <a:pPr marL="360000" lvl="1" indent="-360000">
              <a:spcBef>
                <a:spcPts val="1200"/>
              </a:spcBef>
              <a:buClr>
                <a:srgbClr val="C00000"/>
              </a:buClr>
              <a:buSzPct val="125000"/>
              <a:buFont typeface="Arial" charset="0"/>
              <a:buChar char="•"/>
            </a:pPr>
            <a:r>
              <a:rPr lang="cs-CZ" sz="2400" dirty="0">
                <a:latin typeface="Calibri Light" panose="020F0302020204030204" pitchFamily="34" charset="0"/>
              </a:rPr>
              <a:t>Trvalý posun role akademických knihoven: od plateb na předplatné </a:t>
            </a:r>
            <a:r>
              <a:rPr lang="cs-CZ" sz="2400" dirty="0">
                <a:latin typeface="Calibri Light" panose="020F0302020204030204" pitchFamily="34" charset="0"/>
                <a:sym typeface="Wingdings" panose="05000000000000000000" pitchFamily="2" charset="2"/>
              </a:rPr>
              <a:t> </a:t>
            </a:r>
            <a:r>
              <a:rPr lang="cs-CZ" sz="2400" dirty="0">
                <a:latin typeface="Calibri Light" panose="020F0302020204030204" pitchFamily="34" charset="0"/>
              </a:rPr>
              <a:t>publikování</a:t>
            </a:r>
          </a:p>
          <a:p>
            <a:pPr marL="857250" lvl="1" indent="-4572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25000"/>
              <a:buFont typeface="+mj-lt"/>
              <a:buAutoNum type="alphaLcParenR"/>
            </a:pPr>
            <a:endParaRPr lang="cs-CZ" sz="2400" dirty="0">
              <a:latin typeface="Calibri Light" panose="020F030202020403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7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172957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01314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Nový Knihovní Systém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9498" y="1124744"/>
            <a:ext cx="5777158" cy="5311097"/>
          </a:xfrm>
        </p:spPr>
        <p:txBody>
          <a:bodyPr/>
          <a:lstStyle/>
          <a:p>
            <a:pPr marL="360000" indent="-360000">
              <a:lnSpc>
                <a:spcPts val="33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3000" b="1" dirty="0">
                <a:latin typeface="Calibri Light" panose="020F0302020204030204" pitchFamily="34" charset="0"/>
              </a:rPr>
              <a:t>Dvě cesty - aneb jaký knihovní systém potřebujeme pro rok 2003 </a:t>
            </a:r>
            <a:r>
              <a:rPr lang="cs-CZ" sz="2800" dirty="0">
                <a:latin typeface="Calibri Light" panose="020F0302020204030204" pitchFamily="34" charset="0"/>
              </a:rPr>
              <a:t>(CPVŠK, Brno, VUT, 23.-24. 10. 2001) </a:t>
            </a:r>
          </a:p>
          <a:p>
            <a:pPr marL="0" indent="0">
              <a:lnSpc>
                <a:spcPts val="3300"/>
              </a:lnSpc>
              <a:spcBef>
                <a:spcPts val="1200"/>
              </a:spcBef>
              <a:buClr>
                <a:srgbClr val="C00000"/>
              </a:buClr>
              <a:buSzPct val="150000"/>
              <a:buNone/>
            </a:pPr>
            <a:r>
              <a:rPr lang="cs-CZ" sz="2800" b="1" dirty="0">
                <a:latin typeface="Calibri Light" panose="020F0302020204030204" pitchFamily="34" charset="0"/>
              </a:rPr>
              <a:t>      </a:t>
            </a:r>
            <a:r>
              <a:rPr lang="cs-CZ" sz="2800" dirty="0">
                <a:latin typeface="Calibri Light" panose="020F0302020204030204" pitchFamily="34" charset="0"/>
              </a:rPr>
              <a:t>… už tehdy bylo pravda:</a:t>
            </a:r>
          </a:p>
          <a:p>
            <a:pPr marL="360000" indent="-360000">
              <a:lnSpc>
                <a:spcPts val="3000"/>
              </a:lnSpc>
              <a:spcBef>
                <a:spcPts val="1800"/>
              </a:spcBef>
              <a:buClr>
                <a:srgbClr val="C00000"/>
              </a:buClr>
              <a:buSzPct val="150000"/>
            </a:pPr>
            <a:r>
              <a:rPr lang="cs-CZ" sz="2800" dirty="0">
                <a:latin typeface="Calibri Light" panose="020F0302020204030204" pitchFamily="34" charset="0"/>
              </a:rPr>
              <a:t>ALEPH zastarává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800" dirty="0">
                <a:latin typeface="Calibri Light" panose="020F0302020204030204" pitchFamily="34" charset="0"/>
              </a:rPr>
              <a:t>svět nám ujíždí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800" dirty="0">
                <a:latin typeface="Calibri Light" panose="020F0302020204030204" pitchFamily="34" charset="0"/>
              </a:rPr>
              <a:t>lidí je méně než málo</a:t>
            </a:r>
          </a:p>
          <a:p>
            <a:pPr marL="360000" indent="-360000">
              <a:lnSpc>
                <a:spcPts val="3000"/>
              </a:lnSpc>
              <a:spcBef>
                <a:spcPts val="1200"/>
              </a:spcBef>
              <a:buClr>
                <a:srgbClr val="C00000"/>
              </a:buClr>
              <a:buSzPct val="150000"/>
            </a:pPr>
            <a:r>
              <a:rPr lang="cs-CZ" sz="2800" dirty="0">
                <a:latin typeface="Calibri Light" panose="020F0302020204030204" pitchFamily="34" charset="0"/>
              </a:rPr>
              <a:t>… proto</a:t>
            </a:r>
            <a:endParaRPr lang="cs-CZ" sz="2400" dirty="0">
              <a:latin typeface="Calibri Light" panose="020F030202020403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8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9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1F408A-082A-4F5B-AB29-CABB1AB40F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6656" y="1124744"/>
            <a:ext cx="5560882" cy="417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95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50803" y="388585"/>
            <a:ext cx="5553209" cy="561942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3600" b="1" dirty="0">
                <a:solidFill>
                  <a:srgbClr val="CE3736"/>
                </a:solidFill>
                <a:latin typeface="Calibri Light" panose="020F0302020204030204" pitchFamily="34" charset="0"/>
              </a:rPr>
              <a:t>Nový Knihovní Systém – NKS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93335" y="1158318"/>
            <a:ext cx="10809090" cy="5311097"/>
          </a:xfrm>
        </p:spPr>
        <p:txBody>
          <a:bodyPr/>
          <a:lstStyle/>
          <a:p>
            <a:pPr marL="360000" indent="-360000">
              <a:lnSpc>
                <a:spcPts val="34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800" dirty="0">
                <a:latin typeface="Calibri Light" panose="020F0302020204030204" pitchFamily="34" charset="0"/>
              </a:rPr>
              <a:t>… jsme oslovili Mirka Bartoška a společně s MUNI a VUT chceme (tj. NTK, ÚOCHB a VŠCHT) zahájit přípravu přechodu na NKS, na výběru už pracuje UK</a:t>
            </a:r>
          </a:p>
          <a:p>
            <a:pPr marL="360000" indent="-360000">
              <a:lnSpc>
                <a:spcPts val="34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800" dirty="0">
                <a:latin typeface="Calibri Light" panose="020F0302020204030204" pitchFamily="34" charset="0"/>
              </a:rPr>
              <a:t>Chceme zahájit spolupráci všech akademických a výzkumných knihoven, kdokoliv chce pomoci, je vítán</a:t>
            </a:r>
          </a:p>
          <a:p>
            <a:pPr marL="360000" indent="-360000">
              <a:lnSpc>
                <a:spcPts val="34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800" dirty="0">
                <a:latin typeface="Calibri Light" panose="020F0302020204030204" pitchFamily="34" charset="0"/>
              </a:rPr>
              <a:t>Jsme toho názoru, že pro celou ČR postačí jediný systém, tím ušetříme lidské kapacity, které stejně nemáme</a:t>
            </a:r>
          </a:p>
          <a:p>
            <a:pPr marL="360000" indent="-360000">
              <a:lnSpc>
                <a:spcPts val="3400"/>
              </a:lnSpc>
              <a:spcBef>
                <a:spcPts val="1200"/>
              </a:spcBef>
              <a:buClr>
                <a:srgbClr val="C00000"/>
              </a:buClr>
              <a:buSzPct val="125000"/>
            </a:pPr>
            <a:r>
              <a:rPr lang="cs-CZ" sz="2800" dirty="0">
                <a:latin typeface="Calibri Light" panose="020F0302020204030204" pitchFamily="34" charset="0"/>
              </a:rPr>
              <a:t>Tím by se nesmírně fruktifikoval prospěch vytvořený jednotným nákupem licencí, zvláště pokud i všechny ostatní zdroje nakupované v ČR budou identifikovány v ERMS – včetně </a:t>
            </a:r>
            <a:r>
              <a:rPr lang="cs-CZ" sz="2800" b="1" dirty="0">
                <a:latin typeface="Calibri Light" panose="020F0302020204030204" pitchFamily="34" charset="0"/>
              </a:rPr>
              <a:t>všech navazujících služeb …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>
                <a:latin typeface="Calibri" pitchFamily="34" charset="0"/>
              </a:rPr>
              <a:pPr>
                <a:defRPr/>
              </a:pPr>
              <a:t>9</a:t>
            </a:fld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48" y="206537"/>
            <a:ext cx="886314" cy="569773"/>
          </a:xfrm>
          <a:prstGeom prst="rect">
            <a:avLst/>
          </a:prstGeom>
        </p:spPr>
      </p:pic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93335" y="6435841"/>
            <a:ext cx="2844800" cy="36512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25000"/>
                  </a:schemeClr>
                </a:solidFill>
              </a:rPr>
              <a:t>9. 11. 2018</a:t>
            </a:r>
          </a:p>
        </p:txBody>
      </p:sp>
    </p:spTree>
    <p:extLst>
      <p:ext uri="{BB962C8B-B14F-4D97-AF65-F5344CB8AC3E}">
        <p14:creationId xmlns:p14="http://schemas.microsoft.com/office/powerpoint/2010/main" val="850079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1B089CDA5E694494F7CD859DDDA186" ma:contentTypeVersion="12" ma:contentTypeDescription="Vytvoří nový dokument" ma:contentTypeScope="" ma:versionID="85a4862a3c909e4d2b6a833c2a308d8f">
  <xsd:schema xmlns:xsd="http://www.w3.org/2001/XMLSchema" xmlns:xs="http://www.w3.org/2001/XMLSchema" xmlns:p="http://schemas.microsoft.com/office/2006/metadata/properties" xmlns:ns2="8c943ce0-7ccf-4462-a91e-fd57b40a82bb" xmlns:ns3="393df86a-6aa6-439d-8f46-37db0fd3c430" targetNamespace="http://schemas.microsoft.com/office/2006/metadata/properties" ma:root="true" ma:fieldsID="98ab9271929fd77d4d8ecf8462cd50a2" ns2:_="" ns3:_="">
    <xsd:import namespace="8c943ce0-7ccf-4462-a91e-fd57b40a82bb"/>
    <xsd:import namespace="393df86a-6aa6-439d-8f46-37db0fd3c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943ce0-7ccf-4462-a91e-fd57b40a82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3df86a-6aa6-439d-8f46-37db0fd3c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A2F9F4-FC75-4208-AB24-1695982F4F4C}"/>
</file>

<file path=customXml/itemProps2.xml><?xml version="1.0" encoding="utf-8"?>
<ds:datastoreItem xmlns:ds="http://schemas.openxmlformats.org/officeDocument/2006/customXml" ds:itemID="{A0006A1D-F303-4C7B-A578-F306A6BC9FB7}"/>
</file>

<file path=customXml/itemProps3.xml><?xml version="1.0" encoding="utf-8"?>
<ds:datastoreItem xmlns:ds="http://schemas.openxmlformats.org/officeDocument/2006/customXml" ds:itemID="{D137C47D-0807-442F-A6F8-9003747775C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21332</TotalTime>
  <Words>1049</Words>
  <Application>Microsoft Office PowerPoint</Application>
  <PresentationFormat>Widescreen</PresentationFormat>
  <Paragraphs>122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Univers Com 55</vt:lpstr>
      <vt:lpstr>Univers Com 65 Bold</vt:lpstr>
      <vt:lpstr>Wingdings</vt:lpstr>
      <vt:lpstr>Motiv systému Office</vt:lpstr>
      <vt:lpstr>CzechELib, Open Access, Nový Knihovní Systém a další informaticko-knihovnické strojky – ICT ve službě vědě – 300 – 100 – 40 – 10</vt:lpstr>
      <vt:lpstr>Shrnutí</vt:lpstr>
      <vt:lpstr>Historie</vt:lpstr>
      <vt:lpstr>CzechELib - koncept</vt:lpstr>
      <vt:lpstr>CzechELib dnes</vt:lpstr>
      <vt:lpstr>Open Access</vt:lpstr>
      <vt:lpstr>Open Access</vt:lpstr>
      <vt:lpstr>Nový Knihovní Systém</vt:lpstr>
      <vt:lpstr>Nový Knihovní Systém – NKS</vt:lpstr>
      <vt:lpstr>Informaticko-knihovnické strojky</vt:lpstr>
      <vt:lpstr>Další informaticko-knihovnické strojky</vt:lpstr>
      <vt:lpstr>Závěr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NTKalivoda</dc:creator>
  <cp:lastModifiedBy>Martin Svoboda</cp:lastModifiedBy>
  <cp:revision>830</cp:revision>
  <cp:lastPrinted>2014-01-29T16:38:18Z</cp:lastPrinted>
  <dcterms:created xsi:type="dcterms:W3CDTF">2013-02-27T09:44:13Z</dcterms:created>
  <dcterms:modified xsi:type="dcterms:W3CDTF">2019-10-17T11:20:35Z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0x010100CC1B089CDA5E694494F7CD859DDDA186</vt:lpwstr>
  </property>
</Properties>
</file>