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336" r:id="rId3"/>
    <p:sldId id="269" r:id="rId4"/>
    <p:sldId id="379" r:id="rId5"/>
    <p:sldId id="327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355" r:id="rId19"/>
    <p:sldId id="407" r:id="rId20"/>
    <p:sldId id="408" r:id="rId21"/>
    <p:sldId id="380" r:id="rId22"/>
    <p:sldId id="372" r:id="rId23"/>
    <p:sldId id="385" r:id="rId24"/>
    <p:sldId id="333" r:id="rId25"/>
    <p:sldId id="260" r:id="rId26"/>
  </p:sldIdLst>
  <p:sldSz cx="10080625" cy="5670550"/>
  <p:notesSz cx="7559675" cy="10691813"/>
  <p:defaultTextStyle>
    <a:defPPr>
      <a:defRPr lang="cs-CZ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62" autoAdjust="0"/>
    <p:restoredTop sz="94660"/>
  </p:normalViewPr>
  <p:slideViewPr>
    <p:cSldViewPr>
      <p:cViewPr>
        <p:scale>
          <a:sx n="80" d="100"/>
          <a:sy n="80" d="100"/>
        </p:scale>
        <p:origin x="-2202" y="-138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A3079-616F-4D34-8923-48069FE15C15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D8B0-7DA9-4AE4-BA15-E55C9DF34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0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600" b="1" i="0" cap="all" baseline="0">
                <a:solidFill>
                  <a:schemeClr val="bg1"/>
                </a:solidFill>
                <a:latin typeface="Avenir LT Pro 55 Roman" panose="020B0503020203020204" pitchFamily="34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z="1400" b="0" strike="noStrike" spc="-1" dirty="0" smtClean="0">
                <a:solidFill>
                  <a:srgbClr val="0068A2"/>
                </a:solidFill>
                <a:latin typeface="Avenir LT Pro 55 Roman"/>
              </a:rPr>
              <a:t>&lt;datum/čas&gt;</a:t>
            </a:r>
            <a:endParaRPr lang="cs-CZ" sz="1400" b="0" strike="noStrike" spc="-1" dirty="0">
              <a:solidFill>
                <a:srgbClr val="0068A2"/>
              </a:solidFill>
              <a:latin typeface="Avenir LT Pro 55 Roman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r"/>
            <a:r>
              <a:rPr lang="cs-CZ" sz="1400" b="0" strike="noStrike" spc="-1" smtClean="0">
                <a:solidFill>
                  <a:srgbClr val="0068A2"/>
                </a:solidFill>
                <a:latin typeface="Avenir LT Pro 55 Roman"/>
              </a:rPr>
              <a:t>&lt;zápatí&gt;</a:t>
            </a:r>
            <a:endParaRPr lang="cs-CZ" sz="1400" b="0" strike="noStrike" spc="-1">
              <a:solidFill>
                <a:srgbClr val="0068A2"/>
              </a:solidFill>
              <a:latin typeface="Avenir LT Pro 55 Roman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98569879-EE06-45AA-8420-F8FA86BD00AC}" type="slidenum">
              <a:rPr lang="cs-CZ" sz="1400" b="0" strike="noStrike" spc="-1" smtClean="0">
                <a:solidFill>
                  <a:srgbClr val="0068A2"/>
                </a:solidFill>
                <a:latin typeface="Avenir LT Pro 55 Roman"/>
              </a:rPr>
              <a:t>‹#›</a:t>
            </a:fld>
            <a:endParaRPr lang="cs-CZ" sz="1400" b="0" strike="noStrike" spc="-1">
              <a:solidFill>
                <a:srgbClr val="0068A2"/>
              </a:solidFill>
              <a:latin typeface="Avenir LT Pro 55 Roman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744416"/>
          </a:xfrm>
        </p:spPr>
        <p:txBody>
          <a:bodyPr/>
          <a:lstStyle>
            <a:lvl1pPr>
              <a:defRPr sz="2200" b="1" i="0" baseline="0">
                <a:solidFill>
                  <a:srgbClr val="0068A2"/>
                </a:solidFill>
                <a:latin typeface="Avenir LT Pro 55 Roman" panose="020B0503020203020204" pitchFamily="34" charset="-18"/>
              </a:defRPr>
            </a:lvl1pPr>
            <a:lvl2pPr marL="644400" indent="-285750">
              <a:buClr>
                <a:srgbClr val="5A5A5A"/>
              </a:buClr>
              <a:buFontTx/>
              <a:buChar char="■"/>
              <a:defRPr baseline="0">
                <a:solidFill>
                  <a:srgbClr val="5A5A5A"/>
                </a:solidFill>
                <a:latin typeface="Avenir LT Pro 55 Roman" panose="020B0503020203020204" pitchFamily="34" charset="-18"/>
              </a:defRPr>
            </a:lvl2pPr>
            <a:lvl3pPr marL="936000" indent="-285750">
              <a:buClr>
                <a:srgbClr val="5A5A5A"/>
              </a:buClr>
              <a:buFontTx/>
              <a:buChar char="■"/>
              <a:defRPr sz="1600">
                <a:solidFill>
                  <a:srgbClr val="5A5A5A"/>
                </a:solidFill>
                <a:latin typeface="Avenir LT Pro 55 Roman" panose="020B0503020203020204" pitchFamily="34" charset="-18"/>
              </a:defRPr>
            </a:lvl3pPr>
            <a:lvl4pPr marL="1188000" indent="-285750">
              <a:buClr>
                <a:srgbClr val="5A5A5A"/>
              </a:buClr>
              <a:buFontTx/>
              <a:buChar char="■"/>
              <a:defRPr sz="1500">
                <a:solidFill>
                  <a:srgbClr val="5A5A5A"/>
                </a:solidFill>
                <a:latin typeface="Avenir LT Pro 55 Roman" panose="020B0503020203020204" pitchFamily="34" charset="-18"/>
              </a:defRPr>
            </a:lvl4pPr>
            <a:lvl5pPr marL="1476000" indent="-285750">
              <a:buClr>
                <a:srgbClr val="5A5A5A"/>
              </a:buClr>
              <a:buFontTx/>
              <a:buChar char="■"/>
              <a:defRPr sz="1500">
                <a:solidFill>
                  <a:srgbClr val="5A5A5A"/>
                </a:solidFill>
                <a:latin typeface="Avenir LT Pro 55 Roman" panose="020B0503020203020204" pitchFamily="34" charset="-18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6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152001" y="4383361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152001" y="4383361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4684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1520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000321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848640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848640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000321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1152001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0080623" cy="5670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90836" y="5299940"/>
            <a:ext cx="844252" cy="233122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4000">
              <a:spcBef>
                <a:spcPts val="44"/>
              </a:spcBef>
            </a:pPr>
            <a:r>
              <a:rPr lang="cs-CZ" smtClean="0"/>
              <a:t>4 </a:t>
            </a:r>
            <a:r>
              <a:rPr lang="cs-CZ" spc="-6" smtClean="0"/>
              <a:t>June</a:t>
            </a:r>
            <a:r>
              <a:rPr lang="cs-CZ" spc="-83" smtClean="0"/>
              <a:t> </a:t>
            </a:r>
            <a:r>
              <a:rPr lang="cs-CZ" smtClean="0"/>
              <a:t>2013</a:t>
            </a:r>
            <a:endParaRPr lang="cs-CZ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04031" y="5273612"/>
            <a:ext cx="2318544" cy="28352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8050" y="5273612"/>
            <a:ext cx="2318544" cy="28352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83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 dirty="0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4684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152001" y="1656000"/>
            <a:ext cx="8423640" cy="867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1520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84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4684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152001" y="4383361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152001" y="4383361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4684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1520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000321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848640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848640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000321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1152001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 dirty="0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4684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52001" y="1656000"/>
            <a:ext cx="8423640" cy="867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1520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4684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4684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16"/>
          <a:stretch/>
        </p:blipFill>
        <p:spPr>
          <a:xfrm>
            <a:off x="1" y="0"/>
            <a:ext cx="10080000" cy="1048680"/>
          </a:xfrm>
          <a:prstGeom prst="rect">
            <a:avLst/>
          </a:prstGeom>
          <a:ln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r>
              <a:rPr lang="cs-CZ" sz="2600" b="1" strike="noStrike" cap="all" spc="-1">
                <a:solidFill>
                  <a:srgbClr val="FFFFFF"/>
                </a:solidFill>
                <a:latin typeface="Avenir LT Pro 55 Roman"/>
              </a:rPr>
              <a:t>Klikněte pro úpravu formátu textu nadpisu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92000" y="1326600"/>
            <a:ext cx="8783640" cy="364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4000" indent="-324000">
              <a:spcBef>
                <a:spcPts val="972"/>
              </a:spcBef>
              <a:buClr>
                <a:srgbClr val="0068A2"/>
              </a:buClr>
              <a:buFont typeface="Wingdings" charset="2"/>
              <a:buChar char=""/>
            </a:pPr>
            <a:r>
              <a:rPr lang="cs-CZ" sz="2200" b="1" strike="noStrike" spc="-1" dirty="0">
                <a:solidFill>
                  <a:srgbClr val="0068A2"/>
                </a:solidFill>
                <a:latin typeface="Avenir LT Pro 55 Roman"/>
              </a:rPr>
              <a:t>Klikněte pro úpravu formátu textu osnovy</a:t>
            </a:r>
          </a:p>
          <a:p>
            <a:pPr marL="647920" lvl="1" indent="-323960">
              <a:spcBef>
                <a:spcPts val="848"/>
              </a:spcBef>
              <a:buClr>
                <a:srgbClr val="5A5A5A"/>
              </a:buClr>
              <a:buSzPct val="75000"/>
              <a:buFont typeface="Wingdings" charset="2"/>
              <a:buChar char=""/>
            </a:pPr>
            <a:r>
              <a:rPr lang="cs-CZ" sz="1800" b="0" strike="noStrike" spc="-1" dirty="0">
                <a:solidFill>
                  <a:srgbClr val="5A5A5A"/>
                </a:solidFill>
                <a:latin typeface="Avenir LT Pro 55 Roman"/>
              </a:rPr>
              <a:t>Druhá úroveň</a:t>
            </a:r>
          </a:p>
          <a:p>
            <a:pPr marL="935885" lvl="2" indent="-287965">
              <a:spcBef>
                <a:spcPts val="635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700" b="0" strike="noStrike" spc="-1" dirty="0">
                <a:solidFill>
                  <a:srgbClr val="5A5A5A"/>
                </a:solidFill>
                <a:latin typeface="Avenir LT Pro 55 Roman"/>
              </a:rPr>
              <a:t>Třetí úroveň</a:t>
            </a:r>
          </a:p>
          <a:p>
            <a:pPr marL="1151858" lvl="3" indent="-215973">
              <a:spcBef>
                <a:spcPts val="422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Čtvrtá úroveň osnovy</a:t>
            </a:r>
          </a:p>
          <a:p>
            <a:pPr marL="1367831" lvl="4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Pátá úroveň osnovy</a:t>
            </a:r>
          </a:p>
          <a:p>
            <a:pPr marL="1583805" lvl="5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Šestá úroveň</a:t>
            </a:r>
          </a:p>
          <a:p>
            <a:pPr marL="1799778" lvl="6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Sedmá úroveň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92001" y="5184000"/>
            <a:ext cx="2348280" cy="216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68A2"/>
                </a:solidFill>
                <a:latin typeface="Avenir LT Pro 55 Roman"/>
              </a:rPr>
              <a:t>&lt;datum/čas&gt;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56000" y="5184000"/>
            <a:ext cx="6120000" cy="216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68A2"/>
                </a:solidFill>
                <a:latin typeface="Avenir LT Pro 55 Roman"/>
              </a:rPr>
              <a:t>&lt;zápatí&gt;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144001" y="5184000"/>
            <a:ext cx="432000" cy="216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8569879-EE06-45AA-8420-F8FA86BD00AC}" type="slidenum">
              <a:rPr lang="cs-CZ" sz="1400" b="0" strike="noStrike" spc="-1">
                <a:solidFill>
                  <a:srgbClr val="0068A2"/>
                </a:solidFill>
                <a:latin typeface="Avenir LT Pro 55 Roman"/>
              </a:rPr>
              <a:t>‹#›</a:t>
            </a:fld>
            <a:endParaRPr lang="cs-CZ" sz="1400" b="0" strike="noStrike" spc="-1">
              <a:solidFill>
                <a:srgbClr val="0068A2"/>
              </a:solidFill>
              <a:latin typeface="Avenir LT Pro 55 Roman"/>
            </a:endParaRPr>
          </a:p>
        </p:txBody>
      </p:sp>
      <p:pic>
        <p:nvPicPr>
          <p:cNvPr id="6" name="Obrázek 5"/>
          <p:cNvPicPr/>
          <p:nvPr/>
        </p:nvPicPr>
        <p:blipFill>
          <a:blip r:embed="rId17"/>
          <a:stretch/>
        </p:blipFill>
        <p:spPr>
          <a:xfrm>
            <a:off x="775081" y="288000"/>
            <a:ext cx="1372680" cy="504000"/>
          </a:xfrm>
          <a:prstGeom prst="rect">
            <a:avLst/>
          </a:prstGeom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18"/>
          <a:stretch/>
        </p:blipFill>
        <p:spPr>
          <a:xfrm>
            <a:off x="792001" y="5492160"/>
            <a:ext cx="9287999" cy="1778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6" r:id="rId14"/>
  </p:sldLayoutIdLst>
  <p:txStyles>
    <p:titleStyle/>
    <p:bodyStyle>
      <a:lvl1pPr marL="357178" indent="-357178">
        <a:spcBef>
          <a:spcPts val="1072"/>
        </a:spcBef>
        <a:buClr>
          <a:srgbClr val="0068A2"/>
        </a:buClr>
        <a:buFont typeface="Wingdings" charset="2"/>
        <a:buChar char="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3600" b="1" strike="noStrike" cap="all" spc="-1">
                <a:solidFill>
                  <a:srgbClr val="FFFFFF"/>
                </a:solidFill>
                <a:latin typeface="Avenir LT Pro 55 Roman"/>
              </a:rPr>
              <a:t>Klikněte pro úpravu formátu textu nadpisu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063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2400" b="0" strike="noStrike" spc="-1">
                <a:solidFill>
                  <a:srgbClr val="FFFFFF"/>
                </a:solidFill>
                <a:latin typeface="Avenir LT Pro 55 Roman"/>
              </a:rPr>
              <a:t>Klikněte pro úpravu formátu textu osnovy</a:t>
            </a:r>
          </a:p>
          <a:p>
            <a:pPr marL="863894" lvl="1" indent="-323960">
              <a:spcBef>
                <a:spcPts val="848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2100" b="0" strike="noStrike" spc="-1">
                <a:solidFill>
                  <a:srgbClr val="FFFFFF"/>
                </a:solidFill>
                <a:latin typeface="Avenir LT Pro 55 Roman"/>
              </a:rPr>
              <a:t>Druhá úroveň</a:t>
            </a:r>
          </a:p>
          <a:p>
            <a:pPr marL="1295840" lvl="2" indent="-287965">
              <a:spcBef>
                <a:spcPts val="635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800" b="0" strike="noStrike" spc="-1">
                <a:solidFill>
                  <a:srgbClr val="FFFFFF"/>
                </a:solidFill>
                <a:latin typeface="Avenir LT Pro 55 Roman"/>
              </a:rPr>
              <a:t>Třetí úroveň</a:t>
            </a:r>
          </a:p>
          <a:p>
            <a:pPr marL="1727787" lvl="3" indent="-215973">
              <a:spcBef>
                <a:spcPts val="422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Čtvrtá úroveň osnovy</a:t>
            </a:r>
          </a:p>
          <a:p>
            <a:pPr marL="2159734" lvl="4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Pátá úroveň osnovy</a:t>
            </a:r>
          </a:p>
          <a:p>
            <a:pPr marL="2591681" lvl="5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Šestá úroveň</a:t>
            </a:r>
          </a:p>
          <a:p>
            <a:pPr marL="3023627" lvl="6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Sedmá úroveň</a:t>
            </a:r>
          </a:p>
        </p:txBody>
      </p:sp>
      <p:pic>
        <p:nvPicPr>
          <p:cNvPr id="46" name="Obrázek 45"/>
          <p:cNvPicPr/>
          <p:nvPr/>
        </p:nvPicPr>
        <p:blipFill>
          <a:blip r:embed="rId15"/>
          <a:stretch/>
        </p:blipFill>
        <p:spPr>
          <a:xfrm>
            <a:off x="1152001" y="5499000"/>
            <a:ext cx="8928000" cy="171000"/>
          </a:xfrm>
          <a:prstGeom prst="rect">
            <a:avLst/>
          </a:prstGeom>
          <a:ln>
            <a:noFill/>
          </a:ln>
        </p:spPr>
      </p:pic>
      <p:pic>
        <p:nvPicPr>
          <p:cNvPr id="47" name="Obrázek 46"/>
          <p:cNvPicPr/>
          <p:nvPr/>
        </p:nvPicPr>
        <p:blipFill>
          <a:blip r:embed="rId16"/>
          <a:stretch/>
        </p:blipFill>
        <p:spPr>
          <a:xfrm>
            <a:off x="1152000" y="360000"/>
            <a:ext cx="1960920" cy="720001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>
      <a:lvl1pPr marL="476237" indent="-357178">
        <a:spcBef>
          <a:spcPts val="1172"/>
        </a:spcBef>
        <a:buClr>
          <a:srgbClr val="FFFFFF"/>
        </a:buClr>
        <a:buSzPct val="80000"/>
        <a:buFont typeface="Wingdings" charset="2"/>
        <a:buChar char="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erouter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23548" y="129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 sz="2600" b="1" cap="all" spc="-1" dirty="0">
              <a:solidFill>
                <a:schemeClr val="bg1"/>
              </a:solidFill>
              <a:latin typeface="Avenir LT Pro 55 Roman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791840" y="3177166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altLang="cs-CZ" sz="3600" b="1" spc="-1" dirty="0" smtClean="0">
                <a:solidFill>
                  <a:srgbClr val="FFFFFF"/>
                </a:solidFill>
                <a:latin typeface="Avenir LT Pro 55 Roman"/>
              </a:rPr>
              <a:t>Ing</a:t>
            </a:r>
            <a:r>
              <a:rPr lang="cs-CZ" altLang="cs-CZ" sz="3600" b="1" spc="-1" dirty="0">
                <a:solidFill>
                  <a:srgbClr val="FFFFFF"/>
                </a:solidFill>
                <a:latin typeface="Avenir LT Pro 55 Roman"/>
              </a:rPr>
              <a:t>. Jan </a:t>
            </a:r>
            <a:r>
              <a:rPr lang="cs-CZ" altLang="cs-CZ" sz="3600" b="1" spc="-1" dirty="0" err="1">
                <a:solidFill>
                  <a:srgbClr val="FFFFFF"/>
                </a:solidFill>
                <a:latin typeface="Avenir LT Pro 55 Roman"/>
              </a:rPr>
              <a:t>Gruntorád</a:t>
            </a:r>
            <a:r>
              <a:rPr lang="cs-CZ" altLang="cs-CZ" sz="3600" b="1" spc="-1" dirty="0">
                <a:solidFill>
                  <a:srgbClr val="FFFFFF"/>
                </a:solidFill>
                <a:latin typeface="Avenir LT Pro 55 Roman"/>
              </a:rPr>
              <a:t>, </a:t>
            </a:r>
            <a:r>
              <a:rPr lang="cs-CZ" altLang="cs-CZ" sz="3600" b="1" spc="-1" dirty="0" smtClean="0">
                <a:solidFill>
                  <a:srgbClr val="FFFFFF"/>
                </a:solidFill>
                <a:latin typeface="Avenir LT Pro 55 Roman"/>
              </a:rPr>
              <a:t>CSc.</a:t>
            </a:r>
            <a:r>
              <a:rPr sz="3600" b="1" spc="-1" dirty="0">
                <a:solidFill>
                  <a:srgbClr val="FFFFFF"/>
                </a:solidFill>
                <a:latin typeface="Avenir LT Pro 55 Roman"/>
              </a:rPr>
              <a:t/>
            </a:r>
            <a:br>
              <a:rPr sz="3600" b="1" spc="-1" dirty="0">
                <a:solidFill>
                  <a:srgbClr val="FFFFFF"/>
                </a:solidFill>
                <a:latin typeface="Avenir LT Pro 55 Roman"/>
              </a:rPr>
            </a:br>
            <a:r>
              <a:rPr lang="cs-CZ" sz="3600" b="1" spc="-1" dirty="0" smtClean="0">
                <a:solidFill>
                  <a:srgbClr val="FFFFFF"/>
                </a:solidFill>
                <a:latin typeface="Avenir LT Pro 55 Roman"/>
              </a:rPr>
              <a:t>ředitel CESNET, </a:t>
            </a:r>
            <a:r>
              <a:rPr lang="cs-CZ" sz="3600" b="1" spc="-1" dirty="0" err="1" smtClean="0">
                <a:solidFill>
                  <a:srgbClr val="FFFFFF"/>
                </a:solidFill>
                <a:latin typeface="Avenir LT Pro 55 Roman"/>
              </a:rPr>
              <a:t>z.s.p.o</a:t>
            </a:r>
            <a:r>
              <a:rPr lang="cs-CZ" sz="3600" b="1" spc="-1" dirty="0" smtClean="0">
                <a:solidFill>
                  <a:srgbClr val="FFFFFF"/>
                </a:solidFill>
                <a:latin typeface="Avenir LT Pro 55 Roman"/>
              </a:rPr>
              <a:t>.</a:t>
            </a:r>
          </a:p>
          <a:p>
            <a:r>
              <a:rPr dirty="0"/>
              <a:t/>
            </a:r>
            <a:br>
              <a:rPr dirty="0"/>
            </a:br>
            <a:r>
              <a:rPr lang="cs-CZ" sz="2400" b="1" spc="-1" dirty="0" smtClean="0">
                <a:solidFill>
                  <a:srgbClr val="FFFFFF"/>
                </a:solidFill>
                <a:latin typeface="Avenir LT Pro 55 Roman"/>
              </a:rPr>
              <a:t>17.10. 2019</a:t>
            </a:r>
            <a:r>
              <a:rPr lang="cs-CZ" dirty="0" smtClean="0"/>
              <a:t>. </a:t>
            </a:r>
            <a:r>
              <a:rPr lang="cs-CZ" sz="2400" b="1" spc="-1" dirty="0" smtClean="0">
                <a:solidFill>
                  <a:srgbClr val="FFFFFF"/>
                </a:solidFill>
                <a:latin typeface="Avenir LT Pro 55 Roman"/>
              </a:rPr>
              <a:t>Brno</a:t>
            </a:r>
            <a:endParaRPr lang="cs-CZ" sz="2400" b="1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6" name="Line 3"/>
          <p:cNvSpPr/>
          <p:nvPr/>
        </p:nvSpPr>
        <p:spPr>
          <a:xfrm>
            <a:off x="1152360" y="4392000"/>
            <a:ext cx="3167640" cy="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Shape 1"/>
          <p:cNvSpPr txBox="1"/>
          <p:nvPr/>
        </p:nvSpPr>
        <p:spPr>
          <a:xfrm>
            <a:off x="796793" y="1305166"/>
            <a:ext cx="9080576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4000" b="1" cap="all" spc="-1" dirty="0" smtClean="0">
                <a:solidFill>
                  <a:schemeClr val="bg1"/>
                </a:solidFill>
                <a:latin typeface="Avenir LT Pro 55 Roman"/>
              </a:rPr>
              <a:t>CESNET a ÚVT MU v </a:t>
            </a:r>
            <a:r>
              <a:rPr lang="cs-CZ" sz="4000" b="1" cap="all" spc="-1" dirty="0" err="1" smtClean="0">
                <a:solidFill>
                  <a:schemeClr val="bg1"/>
                </a:solidFill>
                <a:latin typeface="Avenir LT Pro 55 Roman"/>
              </a:rPr>
              <a:t>dlouhodobÉ</a:t>
            </a:r>
            <a:endParaRPr lang="cs-CZ" sz="4000" b="1" cap="all" spc="-1" dirty="0" smtClean="0">
              <a:solidFill>
                <a:schemeClr val="bg1"/>
              </a:solidFill>
              <a:latin typeface="Avenir LT Pro 55 Roman"/>
            </a:endParaRPr>
          </a:p>
          <a:p>
            <a:r>
              <a:rPr lang="cs-CZ" sz="4000" b="1" cap="all" spc="-1" dirty="0">
                <a:solidFill>
                  <a:schemeClr val="bg1"/>
                </a:solidFill>
                <a:latin typeface="Avenir LT Pro 55 Roman"/>
              </a:rPr>
              <a:t> </a:t>
            </a:r>
            <a:r>
              <a:rPr lang="cs-CZ" sz="4000" b="1" cap="all" spc="-1" dirty="0" smtClean="0">
                <a:solidFill>
                  <a:schemeClr val="bg1"/>
                </a:solidFill>
                <a:latin typeface="Avenir LT Pro 55 Roman"/>
              </a:rPr>
              <a:t>                 </a:t>
            </a:r>
            <a:r>
              <a:rPr lang="cs-CZ" sz="4000" b="1" cap="all" spc="-1" dirty="0" err="1" smtClean="0">
                <a:solidFill>
                  <a:schemeClr val="bg1"/>
                </a:solidFill>
                <a:latin typeface="Avenir LT Pro 55 Roman"/>
              </a:rPr>
              <a:t>spoluprÁci</a:t>
            </a:r>
            <a:endParaRPr lang="cs-CZ" sz="4000" b="1" cap="all" spc="-1" dirty="0" smtClean="0">
              <a:solidFill>
                <a:schemeClr val="bg1"/>
              </a:solidFill>
              <a:latin typeface="Avenir 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5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7784" y="5139531"/>
            <a:ext cx="975981" cy="20518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4 </a:t>
            </a:r>
            <a:r>
              <a:rPr spc="-5" dirty="0"/>
              <a:t>June</a:t>
            </a:r>
            <a:r>
              <a:rPr spc="-75" dirty="0"/>
              <a:t> </a:t>
            </a:r>
            <a:r>
              <a:rPr dirty="0"/>
              <a:t>2013</a:t>
            </a:r>
          </a:p>
        </p:txBody>
      </p:sp>
      <p:sp>
        <p:nvSpPr>
          <p:cNvPr id="3" name="object 3"/>
          <p:cNvSpPr/>
          <p:nvPr/>
        </p:nvSpPr>
        <p:spPr>
          <a:xfrm>
            <a:off x="207433" y="190639"/>
            <a:ext cx="3221566" cy="451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672160" y="459011"/>
            <a:ext cx="285623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marR="5080" defTabSz="914400">
              <a:spcBef>
                <a:spcPts val="100"/>
              </a:spcBef>
            </a:pPr>
            <a:r>
              <a:rPr lang="en-US" sz="4000" i="1" kern="0" spc="-5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 does </a:t>
            </a:r>
            <a:r>
              <a:rPr lang="en-US" sz="4000" i="1" kern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 </a:t>
            </a:r>
            <a:r>
              <a:rPr lang="en-US" sz="4000" i="1" kern="0" spc="-5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NREN</a:t>
            </a:r>
            <a:r>
              <a:rPr lang="en-US" sz="4000" i="1" kern="0" spc="-75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kern="0" spc="-5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(v2)</a:t>
            </a:r>
          </a:p>
          <a:p>
            <a:pPr marL="757555" defTabSz="914400"/>
            <a:r>
              <a:rPr lang="en-US" sz="4000" i="1" kern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4000" i="1" kern="0" spc="-4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kern="0" spc="-5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like?</a:t>
            </a:r>
            <a:endParaRPr lang="en-US" sz="4000" i="1" kern="0" spc="-5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87784" y="5139531"/>
            <a:ext cx="975981" cy="20518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4 </a:t>
            </a:r>
            <a:r>
              <a:rPr spc="-5" dirty="0"/>
              <a:t>June</a:t>
            </a:r>
            <a:r>
              <a:rPr spc="-75" dirty="0"/>
              <a:t> </a:t>
            </a:r>
            <a:r>
              <a:rPr dirty="0"/>
              <a:t>2013</a:t>
            </a: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791840" y="300372"/>
            <a:ext cx="3486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lang="cs-CZ" sz="3200" kern="0" spc="-25" dirty="0" err="1" smtClean="0">
                <a:solidFill>
                  <a:srgbClr val="000000"/>
                </a:solidFill>
                <a:latin typeface="Calibri"/>
                <a:cs typeface="Calibri"/>
              </a:rPr>
              <a:t>Innovation</a:t>
            </a:r>
            <a:r>
              <a:rPr lang="cs-CZ" sz="3200" kern="0" spc="-6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200" kern="0" dirty="0" err="1" smtClean="0">
                <a:solidFill>
                  <a:srgbClr val="000000"/>
                </a:solidFill>
                <a:latin typeface="Calibri"/>
                <a:cs typeface="Calibri"/>
              </a:rPr>
              <a:t>incubator</a:t>
            </a:r>
            <a:endParaRPr lang="cs-CZ" sz="32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586740" y="1151343"/>
            <a:ext cx="4860221" cy="3141886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54965" marR="626110" indent="-354965">
              <a:lnSpc>
                <a:spcPts val="2260"/>
              </a:lnSpc>
              <a:spcBef>
                <a:spcPts val="190"/>
              </a:spcBef>
              <a:buClr>
                <a:srgbClr val="C0504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Facilitates development of </a:t>
            </a:r>
            <a:r>
              <a:rPr dirty="0">
                <a:latin typeface="Calibri"/>
                <a:cs typeface="Calibri"/>
              </a:rPr>
              <a:t>advanced  </a:t>
            </a:r>
            <a:r>
              <a:rPr spc="-15" dirty="0">
                <a:latin typeface="Calibri"/>
                <a:cs typeface="Calibri"/>
              </a:rPr>
              <a:t>applicaDons supporDng </a:t>
            </a:r>
            <a:r>
              <a:rPr spc="-5" dirty="0">
                <a:latin typeface="Calibri"/>
                <a:cs typeface="Calibri"/>
              </a:rPr>
              <a:t>global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R&amp;E</a:t>
            </a:r>
          </a:p>
          <a:p>
            <a:pPr marL="755650" lvl="1" indent="-285750">
              <a:lnSpc>
                <a:spcPts val="1955"/>
              </a:lnSpc>
              <a:buClr>
                <a:srgbClr val="4F81BD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pc="-5" dirty="0">
                <a:latin typeface="Calibri"/>
                <a:cs typeface="Calibri"/>
              </a:rPr>
              <a:t>Distributed </a:t>
            </a:r>
            <a:r>
              <a:rPr dirty="0">
                <a:latin typeface="Calibri"/>
                <a:cs typeface="Calibri"/>
              </a:rPr>
              <a:t>lab </a:t>
            </a:r>
            <a:r>
              <a:rPr spc="-5" dirty="0">
                <a:latin typeface="Calibri"/>
                <a:cs typeface="Calibri"/>
              </a:rPr>
              <a:t>environments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lnSpc>
                <a:spcPts val="2000"/>
              </a:lnSpc>
              <a:buClr>
                <a:srgbClr val="4F81BD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pc="-5" dirty="0">
                <a:latin typeface="Calibri"/>
                <a:cs typeface="Calibri"/>
              </a:rPr>
              <a:t>Remote access </a:t>
            </a:r>
            <a:r>
              <a:rPr dirty="0">
                <a:latin typeface="Calibri"/>
                <a:cs typeface="Calibri"/>
              </a:rPr>
              <a:t>to </a:t>
            </a:r>
            <a:r>
              <a:rPr spc="-5" dirty="0">
                <a:latin typeface="Calibri"/>
                <a:cs typeface="Calibri"/>
              </a:rPr>
              <a:t>rare </a:t>
            </a:r>
            <a:r>
              <a:rPr spc="-15" dirty="0">
                <a:latin typeface="Calibri"/>
                <a:cs typeface="Calibri"/>
              </a:rPr>
              <a:t>scienDﬁc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instruments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lnSpc>
                <a:spcPts val="2020"/>
              </a:lnSpc>
              <a:buClr>
                <a:srgbClr val="4F81BD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pc="-85" dirty="0">
                <a:latin typeface="Calibri"/>
                <a:cs typeface="Calibri"/>
              </a:rPr>
              <a:t>Large-­‐scale </a:t>
            </a:r>
            <a:r>
              <a:rPr spc="-15" dirty="0">
                <a:latin typeface="Calibri"/>
                <a:cs typeface="Calibri"/>
              </a:rPr>
              <a:t>computaDon </a:t>
            </a:r>
            <a:r>
              <a:rPr dirty="0">
                <a:latin typeface="Calibri"/>
                <a:cs typeface="Calibri"/>
              </a:rPr>
              <a:t>and data</a:t>
            </a:r>
            <a:r>
              <a:rPr spc="10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access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lnSpc>
                <a:spcPts val="2020"/>
              </a:lnSpc>
              <a:spcBef>
                <a:spcPts val="60"/>
              </a:spcBef>
              <a:buClr>
                <a:srgbClr val="4F81BD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pc="-5" dirty="0">
                <a:latin typeface="Calibri"/>
                <a:cs typeface="Calibri"/>
              </a:rPr>
              <a:t>Medical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5" dirty="0">
                <a:latin typeface="Calibri"/>
                <a:cs typeface="Calibri"/>
              </a:rPr>
              <a:t>biological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research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lnSpc>
                <a:spcPts val="2020"/>
              </a:lnSpc>
              <a:buClr>
                <a:srgbClr val="4F81BD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pc="-5" dirty="0">
                <a:latin typeface="Calibri"/>
                <a:cs typeface="Calibri"/>
              </a:rPr>
              <a:t>Teaching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5" dirty="0">
                <a:latin typeface="Calibri"/>
                <a:cs typeface="Calibri"/>
              </a:rPr>
              <a:t>learning</a:t>
            </a:r>
            <a:endParaRPr dirty="0">
              <a:latin typeface="Calibri"/>
              <a:cs typeface="Calibri"/>
            </a:endParaRPr>
          </a:p>
          <a:p>
            <a:pPr marL="354965" marR="24130" indent="-354965">
              <a:lnSpc>
                <a:spcPct val="76500"/>
              </a:lnSpc>
              <a:spcBef>
                <a:spcPts val="605"/>
              </a:spcBef>
              <a:buClr>
                <a:srgbClr val="C0504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Delivers </a:t>
            </a:r>
            <a:r>
              <a:rPr dirty="0">
                <a:latin typeface="Calibri"/>
                <a:cs typeface="Calibri"/>
              </a:rPr>
              <a:t>abundant </a:t>
            </a:r>
            <a:r>
              <a:rPr spc="-5" dirty="0">
                <a:latin typeface="Calibri"/>
                <a:cs typeface="Calibri"/>
              </a:rPr>
              <a:t>bandwidth, </a:t>
            </a:r>
            <a:r>
              <a:rPr spc="140" dirty="0">
                <a:latin typeface="Calibri"/>
                <a:cs typeface="Calibri"/>
              </a:rPr>
              <a:t>seYng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stage  for </a:t>
            </a:r>
            <a:r>
              <a:rPr dirty="0">
                <a:latin typeface="Calibri"/>
                <a:cs typeface="Calibri"/>
              </a:rPr>
              <a:t>next </a:t>
            </a:r>
            <a:r>
              <a:rPr spc="-15" dirty="0">
                <a:latin typeface="Calibri"/>
                <a:cs typeface="Calibri"/>
              </a:rPr>
              <a:t>generaDon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innovaDon</a:t>
            </a:r>
            <a:endParaRPr dirty="0">
              <a:latin typeface="Calibri"/>
              <a:cs typeface="Calibri"/>
            </a:endParaRPr>
          </a:p>
          <a:p>
            <a:pPr marL="355600" marR="106045" indent="-342900">
              <a:lnSpc>
                <a:spcPct val="79900"/>
              </a:lnSpc>
              <a:spcBef>
                <a:spcPts val="535"/>
              </a:spcBef>
              <a:buClr>
                <a:srgbClr val="C0504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Provides </a:t>
            </a:r>
            <a:r>
              <a:rPr spc="-25" dirty="0">
                <a:latin typeface="Calibri"/>
                <a:cs typeface="Calibri"/>
              </a:rPr>
              <a:t>tesDng </a:t>
            </a:r>
            <a:r>
              <a:rPr spc="-5" dirty="0">
                <a:latin typeface="Calibri"/>
                <a:cs typeface="Calibri"/>
              </a:rPr>
              <a:t>“playground” for </a:t>
            </a:r>
            <a:r>
              <a:rPr dirty="0">
                <a:latin typeface="Calibri"/>
                <a:cs typeface="Calibri"/>
              </a:rPr>
              <a:t>new  </a:t>
            </a:r>
            <a:r>
              <a:rPr spc="-5" dirty="0">
                <a:latin typeface="Calibri"/>
                <a:cs typeface="Calibri"/>
              </a:rPr>
              <a:t>technologies </a:t>
            </a:r>
            <a:r>
              <a:rPr dirty="0">
                <a:latin typeface="Calibri"/>
                <a:cs typeface="Calibri"/>
              </a:rPr>
              <a:t>that </a:t>
            </a:r>
            <a:r>
              <a:rPr spc="-5" dirty="0">
                <a:latin typeface="Calibri"/>
                <a:cs typeface="Calibri"/>
              </a:rPr>
              <a:t>hold enormous </a:t>
            </a:r>
            <a:r>
              <a:rPr dirty="0">
                <a:latin typeface="Calibri"/>
                <a:cs typeface="Calibri"/>
              </a:rPr>
              <a:t>value </a:t>
            </a:r>
            <a:r>
              <a:rPr spc="-5" dirty="0">
                <a:latin typeface="Calibri"/>
                <a:cs typeface="Calibri"/>
              </a:rPr>
              <a:t>for  current </a:t>
            </a:r>
            <a:r>
              <a:rPr dirty="0">
                <a:latin typeface="Calibri"/>
                <a:cs typeface="Calibri"/>
              </a:rPr>
              <a:t>(and </a:t>
            </a:r>
            <a:r>
              <a:rPr spc="-5" dirty="0">
                <a:latin typeface="Calibri"/>
                <a:cs typeface="Calibri"/>
              </a:rPr>
              <a:t>future)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consDtuents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760392" y="1151343"/>
            <a:ext cx="3888432" cy="298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" name="Přímá spojnice 5"/>
          <p:cNvCxnSpPr/>
          <p:nvPr/>
        </p:nvCxnSpPr>
        <p:spPr>
          <a:xfrm>
            <a:off x="791840" y="963067"/>
            <a:ext cx="92887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016" y="252026"/>
            <a:ext cx="9572518" cy="4851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448" y="1521311"/>
            <a:ext cx="1906153" cy="180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2211" y="2231563"/>
            <a:ext cx="155791" cy="971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763" y="2235409"/>
            <a:ext cx="1764109" cy="1039901"/>
          </a:xfrm>
          <a:custGeom>
            <a:avLst/>
            <a:gdLst/>
            <a:ahLst/>
            <a:cxnLst/>
            <a:rect l="l" t="t" r="r" b="b"/>
            <a:pathLst>
              <a:path w="1600200" h="993775">
                <a:moveTo>
                  <a:pt x="1600201" y="0"/>
                </a:moveTo>
                <a:lnTo>
                  <a:pt x="0" y="0"/>
                </a:lnTo>
                <a:lnTo>
                  <a:pt x="0" y="993269"/>
                </a:lnTo>
                <a:lnTo>
                  <a:pt x="1600201" y="993269"/>
                </a:lnTo>
                <a:lnTo>
                  <a:pt x="1600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0526" y="1559762"/>
            <a:ext cx="508230" cy="658064"/>
          </a:xfrm>
          <a:custGeom>
            <a:avLst/>
            <a:gdLst/>
            <a:ahLst/>
            <a:cxnLst/>
            <a:rect l="l" t="t" r="r" b="b"/>
            <a:pathLst>
              <a:path w="461010" h="596900">
                <a:moveTo>
                  <a:pt x="0" y="596578"/>
                </a:moveTo>
                <a:lnTo>
                  <a:pt x="460905" y="0"/>
                </a:lnTo>
              </a:path>
            </a:pathLst>
          </a:custGeom>
          <a:ln w="38099">
            <a:solidFill>
              <a:srgbClr val="5C56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921" y="2279049"/>
            <a:ext cx="1557681" cy="613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4763" y="2235409"/>
            <a:ext cx="1764109" cy="1031051"/>
          </a:xfrm>
          <a:prstGeom prst="rect">
            <a:avLst/>
          </a:prstGeom>
          <a:ln w="38099">
            <a:solidFill>
              <a:srgbClr val="5C563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450815"/>
            <a:r>
              <a:rPr spc="-6" dirty="0">
                <a:solidFill>
                  <a:srgbClr val="C0504D"/>
                </a:solidFill>
                <a:latin typeface="Arial"/>
                <a:cs typeface="Arial"/>
              </a:rPr>
              <a:t>Stanford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67885" y="1393007"/>
            <a:ext cx="339075" cy="339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3286" y="1422480"/>
            <a:ext cx="228521" cy="228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8037" y="1417230"/>
            <a:ext cx="239021" cy="2390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8857" y="1484654"/>
            <a:ext cx="1406705" cy="18463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6606" y="1910804"/>
            <a:ext cx="155791" cy="9668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2172" y="1911186"/>
            <a:ext cx="1260078" cy="1351652"/>
          </a:xfrm>
          <a:custGeom>
            <a:avLst/>
            <a:gdLst/>
            <a:ahLst/>
            <a:cxnLst/>
            <a:rect l="l" t="t" r="r" b="b"/>
            <a:pathLst>
              <a:path w="1143000" h="1287780">
                <a:moveTo>
                  <a:pt x="1143000" y="0"/>
                </a:moveTo>
                <a:lnTo>
                  <a:pt x="0" y="0"/>
                </a:lnTo>
                <a:lnTo>
                  <a:pt x="0" y="1287357"/>
                </a:lnTo>
                <a:lnTo>
                  <a:pt x="1143000" y="1287357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2544" y="1518545"/>
            <a:ext cx="156110" cy="361935"/>
          </a:xfrm>
          <a:custGeom>
            <a:avLst/>
            <a:gdLst/>
            <a:ahLst/>
            <a:cxnLst/>
            <a:rect l="l" t="t" r="r" b="b"/>
            <a:pathLst>
              <a:path w="141605" h="328294">
                <a:moveTo>
                  <a:pt x="141081" y="328109"/>
                </a:moveTo>
                <a:lnTo>
                  <a:pt x="0" y="0"/>
                </a:lnTo>
              </a:path>
            </a:pathLst>
          </a:custGeom>
          <a:ln w="38099">
            <a:solidFill>
              <a:srgbClr val="5C56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72171" y="1911186"/>
            <a:ext cx="1260078" cy="1351652"/>
          </a:xfrm>
          <a:prstGeom prst="rect">
            <a:avLst/>
          </a:prstGeom>
          <a:ln w="38099">
            <a:solidFill>
              <a:srgbClr val="5C563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2900">
              <a:latin typeface="Times New Roman"/>
              <a:cs typeface="Times New Roman"/>
            </a:endParaRPr>
          </a:p>
          <a:p>
            <a:pPr marL="283510">
              <a:spcBef>
                <a:spcPts val="6"/>
              </a:spcBef>
            </a:pPr>
            <a:r>
              <a:rPr spc="-110" dirty="0">
                <a:solidFill>
                  <a:srgbClr val="C0504D"/>
                </a:solidFill>
                <a:latin typeface="Arial"/>
                <a:cs typeface="Arial"/>
              </a:rPr>
              <a:t>Harvard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69208" y="2046895"/>
            <a:ext cx="846067" cy="8460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6723" y="1319691"/>
            <a:ext cx="339075" cy="3390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0182" y="1351359"/>
            <a:ext cx="228521" cy="2285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4932" y="1346109"/>
            <a:ext cx="239020" cy="2390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718" y="18330"/>
            <a:ext cx="2607216" cy="140675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2988" y="59570"/>
            <a:ext cx="155791" cy="971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030" y="63008"/>
            <a:ext cx="1734008" cy="1263623"/>
          </a:xfrm>
          <a:custGeom>
            <a:avLst/>
            <a:gdLst/>
            <a:ahLst/>
            <a:cxnLst/>
            <a:rect l="l" t="t" r="r" b="b"/>
            <a:pathLst>
              <a:path w="1572895" h="1146175">
                <a:moveTo>
                  <a:pt x="1572783" y="0"/>
                </a:moveTo>
                <a:lnTo>
                  <a:pt x="0" y="0"/>
                </a:lnTo>
                <a:lnTo>
                  <a:pt x="0" y="1146061"/>
                </a:lnTo>
                <a:lnTo>
                  <a:pt x="1572783" y="1146061"/>
                </a:lnTo>
                <a:lnTo>
                  <a:pt x="1572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35193" y="771640"/>
            <a:ext cx="740646" cy="413040"/>
          </a:xfrm>
          <a:custGeom>
            <a:avLst/>
            <a:gdLst/>
            <a:ahLst/>
            <a:cxnLst/>
            <a:rect l="l" t="t" r="r" b="b"/>
            <a:pathLst>
              <a:path w="671830" h="374650">
                <a:moveTo>
                  <a:pt x="0" y="0"/>
                </a:moveTo>
                <a:lnTo>
                  <a:pt x="671279" y="374281"/>
                </a:lnTo>
              </a:path>
            </a:pathLst>
          </a:custGeom>
          <a:ln w="38099">
            <a:solidFill>
              <a:srgbClr val="5C56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042" y="228845"/>
            <a:ext cx="1400086" cy="4200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4030" y="63008"/>
            <a:ext cx="1734008" cy="1263623"/>
          </a:xfrm>
          <a:prstGeom prst="rect">
            <a:avLst/>
          </a:prstGeom>
          <a:ln w="38099">
            <a:solidFill>
              <a:srgbClr val="5C563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01010" marR="286310" indent="76303">
              <a:lnSpc>
                <a:spcPts val="2095"/>
              </a:lnSpc>
              <a:spcBef>
                <a:spcPts val="6"/>
              </a:spcBef>
            </a:pPr>
            <a:r>
              <a:rPr spc="-6" dirty="0">
                <a:solidFill>
                  <a:srgbClr val="C0504D"/>
                </a:solidFill>
                <a:latin typeface="Arial"/>
                <a:cs typeface="Arial"/>
              </a:rPr>
              <a:t>University  </a:t>
            </a:r>
            <a:r>
              <a:rPr dirty="0">
                <a:solidFill>
                  <a:srgbClr val="C0504D"/>
                </a:solidFill>
                <a:latin typeface="Arial"/>
                <a:cs typeface="Arial"/>
              </a:rPr>
              <a:t>of</a:t>
            </a:r>
            <a:r>
              <a:rPr spc="-94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pc="-11" dirty="0">
                <a:solidFill>
                  <a:srgbClr val="C0504D"/>
                </a:solidFill>
                <a:latin typeface="Arial"/>
                <a:cs typeface="Arial"/>
              </a:rPr>
              <a:t>Waterloo</a:t>
            </a:r>
            <a:endParaRPr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08829" y="1076833"/>
            <a:ext cx="339075" cy="3436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65481" y="1108861"/>
            <a:ext cx="228521" cy="2285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0231" y="1103611"/>
            <a:ext cx="239020" cy="2390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50028" y="1264705"/>
            <a:ext cx="1906153" cy="26990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5208" y="2914319"/>
            <a:ext cx="160373" cy="96685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20287" y="2916340"/>
            <a:ext cx="1764109" cy="1011041"/>
          </a:xfrm>
          <a:custGeom>
            <a:avLst/>
            <a:gdLst/>
            <a:ahLst/>
            <a:cxnLst/>
            <a:rect l="l" t="t" r="r" b="b"/>
            <a:pathLst>
              <a:path w="1600200" h="993775">
                <a:moveTo>
                  <a:pt x="1600201" y="0"/>
                </a:moveTo>
                <a:lnTo>
                  <a:pt x="0" y="0"/>
                </a:lnTo>
                <a:lnTo>
                  <a:pt x="0" y="993269"/>
                </a:lnTo>
                <a:lnTo>
                  <a:pt x="1600201" y="993269"/>
                </a:lnTo>
                <a:lnTo>
                  <a:pt x="1600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23040" y="1295349"/>
            <a:ext cx="366123" cy="1591254"/>
          </a:xfrm>
          <a:custGeom>
            <a:avLst/>
            <a:gdLst/>
            <a:ahLst/>
            <a:cxnLst/>
            <a:rect l="l" t="t" r="r" b="b"/>
            <a:pathLst>
              <a:path w="332104" h="1443355">
                <a:moveTo>
                  <a:pt x="331512" y="1443211"/>
                </a:moveTo>
                <a:lnTo>
                  <a:pt x="0" y="0"/>
                </a:lnTo>
              </a:path>
            </a:pathLst>
          </a:custGeom>
          <a:ln w="38099">
            <a:solidFill>
              <a:srgbClr val="5C56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53251" y="1113491"/>
            <a:ext cx="339075" cy="3436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10086" y="1145467"/>
            <a:ext cx="228521" cy="22852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836" y="1140217"/>
            <a:ext cx="239021" cy="23903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88298" y="3093292"/>
            <a:ext cx="1400086" cy="18201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620286" y="2916340"/>
            <a:ext cx="1764109" cy="1000274"/>
          </a:xfrm>
          <a:prstGeom prst="rect">
            <a:avLst/>
          </a:prstGeom>
          <a:ln w="38099">
            <a:solidFill>
              <a:srgbClr val="5C563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648222" marR="254108" indent="-380113">
              <a:lnSpc>
                <a:spcPts val="2095"/>
              </a:lnSpc>
              <a:spcBef>
                <a:spcPts val="1191"/>
              </a:spcBef>
            </a:pPr>
            <a:r>
              <a:rPr spc="-6" dirty="0">
                <a:solidFill>
                  <a:srgbClr val="C0504D"/>
                </a:solidFill>
                <a:latin typeface="Arial"/>
                <a:cs typeface="Arial"/>
              </a:rPr>
              <a:t>University</a:t>
            </a:r>
            <a:r>
              <a:rPr spc="-66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0504D"/>
                </a:solidFill>
                <a:latin typeface="Arial"/>
                <a:cs typeface="Arial"/>
              </a:rPr>
              <a:t>of  Brno</a:t>
            </a:r>
            <a:endParaRPr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18168" y="1530476"/>
            <a:ext cx="1906153" cy="19922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93349" y="2323207"/>
            <a:ext cx="160373" cy="9714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88425" y="2327216"/>
            <a:ext cx="1764109" cy="1264323"/>
          </a:xfrm>
          <a:custGeom>
            <a:avLst/>
            <a:gdLst/>
            <a:ahLst/>
            <a:cxnLst/>
            <a:rect l="l" t="t" r="r" b="b"/>
            <a:pathLst>
              <a:path w="1600200" h="1146810">
                <a:moveTo>
                  <a:pt x="1600202" y="0"/>
                </a:moveTo>
                <a:lnTo>
                  <a:pt x="0" y="0"/>
                </a:lnTo>
                <a:lnTo>
                  <a:pt x="0" y="1146636"/>
                </a:lnTo>
                <a:lnTo>
                  <a:pt x="1600202" y="1146636"/>
                </a:lnTo>
                <a:lnTo>
                  <a:pt x="1600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37486" y="1557185"/>
            <a:ext cx="12601" cy="777075"/>
          </a:xfrm>
          <a:custGeom>
            <a:avLst/>
            <a:gdLst/>
            <a:ahLst/>
            <a:cxnLst/>
            <a:rect l="l" t="t" r="r" b="b"/>
            <a:pathLst>
              <a:path w="11429" h="704850">
                <a:moveTo>
                  <a:pt x="0" y="704745"/>
                </a:moveTo>
                <a:lnTo>
                  <a:pt x="11024" y="0"/>
                </a:lnTo>
              </a:path>
            </a:pathLst>
          </a:custGeom>
          <a:ln w="38099">
            <a:solidFill>
              <a:srgbClr val="5C56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74427" y="2456401"/>
            <a:ext cx="1400086" cy="1610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88426" y="2327217"/>
            <a:ext cx="1764109" cy="1195462"/>
          </a:xfrm>
          <a:prstGeom prst="rect">
            <a:avLst/>
          </a:prstGeom>
          <a:ln w="38099">
            <a:solidFill>
              <a:srgbClr val="5C5637"/>
            </a:solidFill>
          </a:ln>
        </p:spPr>
        <p:txBody>
          <a:bodyPr vert="horz" wrap="square" lIns="0" tIns="2800" rIns="0" bIns="0" rtlCol="0">
            <a:spAutoFit/>
          </a:bodyPr>
          <a:lstStyle/>
          <a:p>
            <a:pPr>
              <a:spcBef>
                <a:spcPts val="22"/>
              </a:spcBef>
            </a:pPr>
            <a:endParaRPr sz="2500">
              <a:latin typeface="Times New Roman"/>
              <a:cs typeface="Times New Roman"/>
            </a:endParaRPr>
          </a:p>
          <a:p>
            <a:pPr marL="296110" marR="276509" indent="-700" algn="ctr">
              <a:lnSpc>
                <a:spcPts val="2095"/>
              </a:lnSpc>
              <a:spcBef>
                <a:spcPts val="6"/>
              </a:spcBef>
            </a:pPr>
            <a:r>
              <a:rPr dirty="0">
                <a:solidFill>
                  <a:srgbClr val="C0504D"/>
                </a:solidFill>
                <a:latin typeface="Arial"/>
                <a:cs typeface="Arial"/>
              </a:rPr>
              <a:t>Chinese  Academy</a:t>
            </a:r>
            <a:r>
              <a:rPr spc="-116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0504D"/>
                </a:solidFill>
                <a:latin typeface="Arial"/>
                <a:cs typeface="Arial"/>
              </a:rPr>
              <a:t>of  Sciences</a:t>
            </a:r>
            <a:endParaRPr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87154" y="1379261"/>
            <a:ext cx="339075" cy="3390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0820" y="1410513"/>
            <a:ext cx="228521" cy="228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35569" y="1405263"/>
            <a:ext cx="239021" cy="2390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54864" y="210784"/>
            <a:ext cx="4632505" cy="15442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60978" y="256606"/>
            <a:ext cx="155791" cy="9668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07578" y="797697"/>
            <a:ext cx="2765871" cy="340233"/>
          </a:xfrm>
          <a:custGeom>
            <a:avLst/>
            <a:gdLst/>
            <a:ahLst/>
            <a:cxnLst/>
            <a:rect l="l" t="t" r="r" b="b"/>
            <a:pathLst>
              <a:path w="2508884" h="308609">
                <a:moveTo>
                  <a:pt x="2508417" y="0"/>
                </a:moveTo>
                <a:lnTo>
                  <a:pt x="0" y="308068"/>
                </a:lnTo>
              </a:path>
            </a:pathLst>
          </a:custGeom>
          <a:ln w="38099">
            <a:solidFill>
              <a:srgbClr val="5C56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85326" y="980605"/>
            <a:ext cx="339075" cy="33908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40383" y="1009067"/>
            <a:ext cx="228521" cy="2285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35134" y="1003817"/>
            <a:ext cx="239021" cy="2390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980493" y="257905"/>
            <a:ext cx="1734008" cy="1575843"/>
          </a:xfrm>
          <a:prstGeom prst="rect">
            <a:avLst/>
          </a:prstGeom>
          <a:solidFill>
            <a:srgbClr val="FFFFFF"/>
          </a:solidFill>
          <a:ln w="38099">
            <a:solidFill>
              <a:srgbClr val="5C5637"/>
            </a:solidFill>
          </a:ln>
        </p:spPr>
        <p:txBody>
          <a:bodyPr vert="horz" wrap="square" lIns="0" tIns="100103" rIns="0" bIns="0" rtlCol="0">
            <a:spAutoFit/>
          </a:bodyPr>
          <a:lstStyle/>
          <a:p>
            <a:pPr marL="267409">
              <a:spcBef>
                <a:spcPts val="788"/>
              </a:spcBef>
            </a:pPr>
            <a:r>
              <a:rPr sz="2000" b="1" dirty="0">
                <a:solidFill>
                  <a:srgbClr val="E4910A"/>
                </a:solidFill>
                <a:latin typeface="Arial"/>
                <a:cs typeface="Arial"/>
              </a:rPr>
              <a:t>IZT</a:t>
            </a:r>
            <a:r>
              <a:rPr sz="2000" b="1" spc="-110" dirty="0">
                <a:solidFill>
                  <a:srgbClr val="E4910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4910A"/>
                </a:solidFill>
                <a:latin typeface="Arial"/>
                <a:cs typeface="Arial"/>
              </a:rPr>
              <a:t>GmbH</a:t>
            </a:r>
            <a:endParaRPr sz="2000">
              <a:latin typeface="Arial"/>
              <a:cs typeface="Arial"/>
            </a:endParaRPr>
          </a:p>
          <a:p>
            <a:pPr marL="327611" marR="313611" algn="ctr">
              <a:lnSpc>
                <a:spcPts val="2095"/>
              </a:lnSpc>
              <a:spcBef>
                <a:spcPts val="656"/>
              </a:spcBef>
            </a:pPr>
            <a:r>
              <a:rPr spc="-6" dirty="0">
                <a:solidFill>
                  <a:srgbClr val="C0504D"/>
                </a:solidFill>
                <a:latin typeface="Arial"/>
                <a:cs typeface="Arial"/>
              </a:rPr>
              <a:t>Friedrich-  </a:t>
            </a:r>
            <a:r>
              <a:rPr dirty="0">
                <a:solidFill>
                  <a:srgbClr val="C0504D"/>
                </a:solidFill>
                <a:latin typeface="Arial"/>
                <a:cs typeface="Arial"/>
              </a:rPr>
              <a:t>Alexander-  </a:t>
            </a:r>
            <a:r>
              <a:rPr spc="-6" dirty="0">
                <a:solidFill>
                  <a:srgbClr val="C0504D"/>
                </a:solidFill>
                <a:latin typeface="Arial"/>
                <a:cs typeface="Arial"/>
              </a:rPr>
              <a:t>Universität</a:t>
            </a:r>
            <a:endParaRPr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927381"/>
            <a:ext cx="4452276" cy="1018599"/>
          </a:xfrm>
          <a:custGeom>
            <a:avLst/>
            <a:gdLst/>
            <a:ahLst/>
            <a:cxnLst/>
            <a:rect l="l" t="t" r="r" b="b"/>
            <a:pathLst>
              <a:path w="4038600" h="923925">
                <a:moveTo>
                  <a:pt x="0" y="0"/>
                </a:moveTo>
                <a:lnTo>
                  <a:pt x="4038599" y="0"/>
                </a:lnTo>
                <a:lnTo>
                  <a:pt x="4038599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solidFill>
            <a:srgbClr val="89A24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58950" y="3963784"/>
            <a:ext cx="3540820" cy="831845"/>
          </a:xfrm>
          <a:prstGeom prst="rect">
            <a:avLst/>
          </a:prstGeom>
        </p:spPr>
        <p:txBody>
          <a:bodyPr vert="horz" wrap="square" lIns="0" tIns="36400" rIns="0" bIns="0" rtlCol="0">
            <a:spAutoFit/>
          </a:bodyPr>
          <a:lstStyle/>
          <a:p>
            <a:pPr marL="14000" marR="5600" indent="46902">
              <a:lnSpc>
                <a:spcPts val="3087"/>
              </a:lnSpc>
              <a:spcBef>
                <a:spcPts val="286"/>
              </a:spcBef>
            </a:pPr>
            <a:r>
              <a:rPr sz="2600" i="1" spc="-6" dirty="0">
                <a:latin typeface="Arial"/>
                <a:cs typeface="Arial"/>
              </a:rPr>
              <a:t>Innovation </a:t>
            </a:r>
            <a:r>
              <a:rPr sz="2600" i="1" dirty="0">
                <a:latin typeface="Arial"/>
                <a:cs typeface="Arial"/>
              </a:rPr>
              <a:t>is born </a:t>
            </a:r>
            <a:r>
              <a:rPr sz="2600" i="1" spc="-6" dirty="0">
                <a:latin typeface="Arial"/>
                <a:cs typeface="Arial"/>
              </a:rPr>
              <a:t>from  </a:t>
            </a:r>
            <a:r>
              <a:rPr sz="2600" i="1" dirty="0">
                <a:latin typeface="Arial"/>
                <a:cs typeface="Arial"/>
              </a:rPr>
              <a:t>research and</a:t>
            </a:r>
            <a:r>
              <a:rPr sz="2600" i="1" spc="-66" dirty="0">
                <a:latin typeface="Arial"/>
                <a:cs typeface="Arial"/>
              </a:rPr>
              <a:t> </a:t>
            </a:r>
            <a:r>
              <a:rPr sz="2600" i="1" spc="-6" dirty="0">
                <a:latin typeface="Arial"/>
                <a:cs typeface="Arial"/>
              </a:rPr>
              <a:t>education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84521" y="100809"/>
            <a:ext cx="2295632" cy="142966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53763" y="146633"/>
            <a:ext cx="155791" cy="9668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76331" y="147015"/>
            <a:ext cx="1734008" cy="1318609"/>
          </a:xfrm>
          <a:custGeom>
            <a:avLst/>
            <a:gdLst/>
            <a:ahLst/>
            <a:cxnLst/>
            <a:rect l="l" t="t" r="r" b="b"/>
            <a:pathLst>
              <a:path w="1572895" h="1271270">
                <a:moveTo>
                  <a:pt x="1572784" y="0"/>
                </a:moveTo>
                <a:lnTo>
                  <a:pt x="0" y="0"/>
                </a:lnTo>
                <a:lnTo>
                  <a:pt x="0" y="1271014"/>
                </a:lnTo>
                <a:lnTo>
                  <a:pt x="1572784" y="1271014"/>
                </a:lnTo>
                <a:lnTo>
                  <a:pt x="1572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49727" y="686807"/>
            <a:ext cx="419326" cy="378037"/>
          </a:xfrm>
          <a:custGeom>
            <a:avLst/>
            <a:gdLst/>
            <a:ahLst/>
            <a:cxnLst/>
            <a:rect l="l" t="t" r="r" b="b"/>
            <a:pathLst>
              <a:path w="380364" h="342900">
                <a:moveTo>
                  <a:pt x="380110" y="0"/>
                </a:moveTo>
                <a:lnTo>
                  <a:pt x="0" y="342386"/>
                </a:lnTo>
              </a:path>
            </a:pathLst>
          </a:custGeom>
          <a:ln w="38099">
            <a:solidFill>
              <a:srgbClr val="5C56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35079" y="300461"/>
            <a:ext cx="1400086" cy="25902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376333" y="147015"/>
            <a:ext cx="1734008" cy="1308050"/>
          </a:xfrm>
          <a:prstGeom prst="rect">
            <a:avLst/>
          </a:prstGeom>
          <a:ln w="38099">
            <a:solidFill>
              <a:srgbClr val="5C563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253409" marR="238708" algn="ctr">
              <a:lnSpc>
                <a:spcPts val="2095"/>
              </a:lnSpc>
              <a:spcBef>
                <a:spcPts val="1543"/>
              </a:spcBef>
            </a:pPr>
            <a:r>
              <a:rPr dirty="0">
                <a:solidFill>
                  <a:srgbClr val="C0504D"/>
                </a:solidFill>
                <a:latin typeface="Arial"/>
                <a:cs typeface="Arial"/>
              </a:rPr>
              <a:t>Eindhoven  </a:t>
            </a:r>
            <a:r>
              <a:rPr spc="-6" dirty="0">
                <a:solidFill>
                  <a:srgbClr val="C0504D"/>
                </a:solidFill>
                <a:latin typeface="Arial"/>
                <a:cs typeface="Arial"/>
              </a:rPr>
              <a:t>University</a:t>
            </a:r>
            <a:r>
              <a:rPr spc="-66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0504D"/>
                </a:solidFill>
                <a:latin typeface="Arial"/>
                <a:cs typeface="Arial"/>
              </a:rPr>
              <a:t>of  </a:t>
            </a:r>
            <a:r>
              <a:rPr spc="-22" dirty="0">
                <a:solidFill>
                  <a:srgbClr val="C0504D"/>
                </a:solidFill>
                <a:latin typeface="Arial"/>
                <a:cs typeface="Arial"/>
              </a:rPr>
              <a:t>Technology</a:t>
            </a:r>
            <a:endParaRPr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788297" y="948529"/>
            <a:ext cx="339075" cy="33908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42074" y="977451"/>
            <a:ext cx="228521" cy="22852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36825" y="972201"/>
            <a:ext cx="239021" cy="23903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xfrm>
            <a:off x="590836" y="5299940"/>
            <a:ext cx="844252" cy="205709"/>
          </a:xfrm>
          <a:prstGeom prst="rect">
            <a:avLst/>
          </a:prstGeom>
        </p:spPr>
        <p:txBody>
          <a:bodyPr vert="horz" wrap="square" lIns="0" tIns="5600" rIns="0" bIns="0" rtlCol="0">
            <a:spAutoFit/>
          </a:bodyPr>
          <a:lstStyle/>
          <a:p>
            <a:pPr marL="14000">
              <a:spcBef>
                <a:spcPts val="44"/>
              </a:spcBef>
            </a:pPr>
            <a:r>
              <a:rPr dirty="0"/>
              <a:t>4 </a:t>
            </a:r>
            <a:r>
              <a:rPr spc="-6" dirty="0"/>
              <a:t>June</a:t>
            </a:r>
            <a:r>
              <a:rPr spc="-83" dirty="0"/>
              <a:t> </a:t>
            </a:r>
            <a:r>
              <a:rPr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145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386" y="0"/>
            <a:ext cx="6971635" cy="5495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6590" y="2649805"/>
            <a:ext cx="1547796" cy="2584651"/>
          </a:xfrm>
          <a:prstGeom prst="rect">
            <a:avLst/>
          </a:prstGeom>
        </p:spPr>
        <p:txBody>
          <a:bodyPr vert="horz" wrap="square" lIns="0" tIns="15401" rIns="0" bIns="0" rtlCol="0">
            <a:spAutoFit/>
          </a:bodyPr>
          <a:lstStyle/>
          <a:p>
            <a:pPr marL="14000" marR="5600" indent="7700">
              <a:lnSpc>
                <a:spcPct val="99700"/>
              </a:lnSpc>
              <a:spcBef>
                <a:spcPts val="121"/>
              </a:spcBef>
            </a:pPr>
            <a:r>
              <a:rPr sz="2600" b="1" spc="-225" dirty="0">
                <a:solidFill>
                  <a:srgbClr val="333334"/>
                </a:solidFill>
                <a:latin typeface="Arial"/>
                <a:cs typeface="Arial"/>
              </a:rPr>
              <a:t>National  </a:t>
            </a:r>
            <a:r>
              <a:rPr sz="2600" b="1" spc="-280" dirty="0">
                <a:solidFill>
                  <a:srgbClr val="333334"/>
                </a:solidFill>
                <a:latin typeface="Arial"/>
                <a:cs typeface="Arial"/>
              </a:rPr>
              <a:t>Research </a:t>
            </a:r>
            <a:r>
              <a:rPr sz="2400" spc="50" dirty="0">
                <a:solidFill>
                  <a:srgbClr val="333334"/>
                </a:solidFill>
                <a:latin typeface="Arial"/>
                <a:cs typeface="Arial"/>
              </a:rPr>
              <a:t>&amp;  </a:t>
            </a:r>
            <a:r>
              <a:rPr sz="2600" b="1" spc="-270" dirty="0">
                <a:solidFill>
                  <a:srgbClr val="333334"/>
                </a:solidFill>
                <a:latin typeface="Arial"/>
                <a:cs typeface="Arial"/>
              </a:rPr>
              <a:t>Education  </a:t>
            </a:r>
            <a:r>
              <a:rPr sz="2600" b="1" spc="-243" dirty="0">
                <a:solidFill>
                  <a:srgbClr val="333334"/>
                </a:solidFill>
                <a:latin typeface="Arial"/>
                <a:cs typeface="Arial"/>
              </a:rPr>
              <a:t>Networks:  </a:t>
            </a:r>
            <a:r>
              <a:rPr sz="2100" i="1" spc="110" dirty="0">
                <a:solidFill>
                  <a:srgbClr val="E63B2D"/>
                </a:solidFill>
                <a:latin typeface="Arial"/>
                <a:cs typeface="Arial"/>
              </a:rPr>
              <a:t>Notjust  </a:t>
            </a:r>
            <a:r>
              <a:rPr sz="2100" i="1" spc="17" dirty="0">
                <a:solidFill>
                  <a:srgbClr val="E63B2D"/>
                </a:solidFill>
                <a:latin typeface="Arial"/>
                <a:cs typeface="Arial"/>
              </a:rPr>
              <a:t>networks  </a:t>
            </a:r>
            <a:r>
              <a:rPr sz="2100" i="1" spc="6" dirty="0">
                <a:solidFill>
                  <a:srgbClr val="E63B2D"/>
                </a:solidFill>
                <a:latin typeface="Arial"/>
                <a:cs typeface="Arial"/>
              </a:rPr>
              <a:t>anymore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2"/>
          <p:cNvSpPr txBox="1">
            <a:spLocks/>
          </p:cNvSpPr>
          <p:nvPr/>
        </p:nvSpPr>
        <p:spPr>
          <a:xfrm>
            <a:off x="1223888" y="1755155"/>
            <a:ext cx="8423640" cy="1224000"/>
          </a:xfrm>
          <a:prstGeom prst="rect">
            <a:avLst/>
          </a:prstGeom>
        </p:spPr>
        <p:txBody>
          <a:bodyPr>
            <a:normAutofit/>
          </a:bodyPr>
          <a:lstStyle>
            <a:lvl1pPr marL="357178" indent="-357178">
              <a:spcBef>
                <a:spcPts val="1072"/>
              </a:spcBef>
              <a:buClr>
                <a:srgbClr val="0068A2"/>
              </a:buClr>
              <a:buFont typeface="Wingdings" charset="2"/>
              <a:buChar char=""/>
              <a:defRPr/>
            </a:lvl1pPr>
          </a:lstStyle>
          <a:p>
            <a:pPr marL="0" indent="0" defTabSz="914400">
              <a:buFont typeface="Wingdings" charset="2"/>
              <a:buNone/>
            </a:pPr>
            <a:r>
              <a:rPr lang="cs-CZ" sz="3200" b="1" kern="0" dirty="0" smtClean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       prof. RNDr. Luděk </a:t>
            </a:r>
            <a:r>
              <a:rPr lang="cs-CZ" sz="3200" b="1" kern="0" dirty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M</a:t>
            </a:r>
            <a:r>
              <a:rPr lang="cs-CZ" sz="3200" b="1" kern="0" dirty="0" smtClean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atyska, CSc.</a:t>
            </a:r>
            <a:endParaRPr lang="cs-CZ" sz="3200" b="1" kern="0" dirty="0">
              <a:solidFill>
                <a:schemeClr val="accent1">
                  <a:lumMod val="75000"/>
                </a:schemeClr>
              </a:solidFill>
              <a:latin typeface="Avenir LT Pro 55 Roman" panose="020B0503020203020204" pitchFamily="34" charset="-18"/>
            </a:endParaRPr>
          </a:p>
        </p:txBody>
      </p:sp>
      <p:pic>
        <p:nvPicPr>
          <p:cNvPr id="2050" name="Picture 2" descr="https://cdn.muni.cz/w3mu-media/person/1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2547243"/>
            <a:ext cx="2160240" cy="26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5816" y="1467123"/>
            <a:ext cx="845135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venir LT Pro 55 Roman" panose="020B0503020203020204" pitchFamily="34" charset="-18"/>
              </a:rPr>
              <a:t>Spolup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ráce</a:t>
            </a:r>
            <a:r>
              <a:rPr lang="cs-CZ" sz="2400" dirty="0" smtClean="0">
                <a:latin typeface="Avenir LT Pro 55 Roman" panose="020B0503020203020204" pitchFamily="34" charset="-18"/>
              </a:rPr>
              <a:t>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zajájena</a:t>
            </a:r>
            <a:r>
              <a:rPr lang="cs-CZ" sz="2400" dirty="0" smtClean="0">
                <a:latin typeface="Avenir LT Pro 55 Roman" panose="020B0503020203020204" pitchFamily="34" charset="-18"/>
              </a:rPr>
              <a:t> před založením sdružení CESNET</a:t>
            </a: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1994 –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Supercomputing</a:t>
            </a:r>
            <a:r>
              <a:rPr lang="cs-CZ" sz="2400" dirty="0" smtClean="0">
                <a:latin typeface="Avenir LT Pro 55 Roman" panose="020B0503020203020204" pitchFamily="34" charset="-18"/>
              </a:rPr>
              <a:t> Centre Brno (SCB)</a:t>
            </a:r>
          </a:p>
          <a:p>
            <a:r>
              <a:rPr lang="cs-CZ" sz="2400" dirty="0">
                <a:latin typeface="Avenir LT Pro 55 Roman" panose="020B0503020203020204" pitchFamily="34" charset="-18"/>
              </a:rPr>
              <a:t>	</a:t>
            </a:r>
            <a:r>
              <a:rPr lang="cs-CZ" sz="2400" dirty="0" smtClean="0">
                <a:latin typeface="Avenir LT Pro 55 Roman" panose="020B0503020203020204" pitchFamily="34" charset="-18"/>
              </a:rPr>
              <a:t> (MU, VUT, ČVUT, UK, ZČU, VŠB)</a:t>
            </a: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1996 – vznik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MetaCentra</a:t>
            </a:r>
            <a:endParaRPr lang="cs-CZ" sz="2400" dirty="0" smtClean="0">
              <a:latin typeface="Avenir LT Pro 55 Roman" panose="020B0503020203020204" pitchFamily="34" charset="-18"/>
            </a:endParaRP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1999 –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MetaCentrum</a:t>
            </a:r>
            <a:r>
              <a:rPr lang="cs-CZ" sz="2400" dirty="0" smtClean="0">
                <a:latin typeface="Avenir LT Pro 55 Roman" panose="020B0503020203020204" pitchFamily="34" charset="-18"/>
              </a:rPr>
              <a:t> začleněno do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CESNETu</a:t>
            </a:r>
            <a:endParaRPr lang="cs-CZ" sz="2400" dirty="0" smtClean="0">
              <a:latin typeface="Avenir LT Pro 55 Roman" panose="020B0503020203020204" pitchFamily="34" charset="-18"/>
            </a:endParaRP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Mezinárodní aktivity zejména pod hlavičkou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European</a:t>
            </a:r>
            <a:r>
              <a:rPr lang="cs-CZ" sz="2400" dirty="0" smtClean="0">
                <a:latin typeface="Avenir LT Pro 55 Roman" panose="020B0503020203020204" pitchFamily="34" charset="-18"/>
              </a:rPr>
              <a:t>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Grid</a:t>
            </a:r>
            <a:r>
              <a:rPr lang="cs-CZ" sz="2400" dirty="0" smtClean="0">
                <a:latin typeface="Avenir LT Pro 55 Roman" panose="020B0503020203020204" pitchFamily="34" charset="-18"/>
              </a:rPr>
              <a:t> </a:t>
            </a:r>
          </a:p>
          <a:p>
            <a:r>
              <a:rPr lang="cs-CZ" sz="2400" dirty="0" err="1" smtClean="0">
                <a:latin typeface="Avenir LT Pro 55 Roman" panose="020B0503020203020204" pitchFamily="34" charset="-18"/>
              </a:rPr>
              <a:t>Initiative</a:t>
            </a:r>
            <a:r>
              <a:rPr lang="cs-CZ" sz="2400" dirty="0" smtClean="0">
                <a:latin typeface="Avenir LT Pro 55 Roman" panose="020B0503020203020204" pitchFamily="34" charset="-18"/>
              </a:rPr>
              <a:t> (EGI) , ELIXIR a nyní EOSC</a:t>
            </a:r>
            <a:endParaRPr lang="cs-CZ" sz="2400" dirty="0">
              <a:latin typeface="Avenir LT Pro 55 Roman" panose="020B0503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14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179092"/>
            <a:ext cx="936103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816176" y="170979"/>
            <a:ext cx="6237809" cy="9468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cs-CZ" sz="3600" b="1" kern="0" dirty="0" smtClean="0">
                <a:solidFill>
                  <a:schemeClr val="bg1"/>
                </a:solidFill>
              </a:rPr>
              <a:t>     </a:t>
            </a:r>
            <a:r>
              <a:rPr lang="cs-CZ" sz="3200" b="1" kern="0" dirty="0" smtClean="0">
                <a:solidFill>
                  <a:schemeClr val="bg1"/>
                </a:solidFill>
                <a:latin typeface="Avenir LT Pro 55 Roman" panose="020B0503020203020204" pitchFamily="34" charset="-18"/>
              </a:rPr>
              <a:t>METACENTRUM - HISTORIE</a:t>
            </a:r>
            <a:endParaRPr lang="cs-CZ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6525594" y="170979"/>
            <a:ext cx="3528391" cy="9468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cs-CZ" sz="3600" b="1" kern="0" dirty="0" smtClean="0">
                <a:solidFill>
                  <a:schemeClr val="bg1"/>
                </a:solidFill>
              </a:rPr>
              <a:t> </a:t>
            </a:r>
            <a:r>
              <a:rPr lang="cs-CZ" sz="3200" b="1" kern="0" dirty="0" smtClean="0">
                <a:solidFill>
                  <a:schemeClr val="bg1"/>
                </a:solidFill>
                <a:latin typeface="Avenir LT Pro 55 Roman" panose="020B0503020203020204" pitchFamily="34" charset="-18"/>
              </a:rPr>
              <a:t>METACENTRUM</a:t>
            </a:r>
            <a:endParaRPr lang="cs-CZ" sz="3600" b="1" kern="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zaplet\Desktop\mapkaMC_2017_zelena_png_13802987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1106811"/>
            <a:ext cx="7177390" cy="42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0000" y="72000"/>
            <a:ext cx="5832720" cy="946800"/>
          </a:xfrm>
        </p:spPr>
        <p:txBody>
          <a:bodyPr/>
          <a:lstStyle/>
          <a:p>
            <a:r>
              <a:rPr lang="cs-CZ" dirty="0" smtClean="0"/>
              <a:t>Identity and </a:t>
            </a:r>
            <a:r>
              <a:rPr lang="cs-CZ" dirty="0" err="1" smtClean="0"/>
              <a:t>access</a:t>
            </a:r>
            <a:r>
              <a:rPr lang="cs-CZ" dirty="0" smtClean="0"/>
              <a:t> management</a:t>
            </a:r>
            <a:r>
              <a:rPr lang="en-US" dirty="0" smtClean="0"/>
              <a:t> </a:t>
            </a:r>
            <a:r>
              <a:rPr lang="en-US" dirty="0" err="1" smtClean="0"/>
              <a:t>syst</a:t>
            </a:r>
            <a:r>
              <a:rPr lang="cs-CZ" dirty="0" err="1"/>
              <a:t>e</a:t>
            </a:r>
            <a:r>
              <a:rPr lang="cs-CZ" dirty="0" err="1" smtClean="0"/>
              <a:t>m</a:t>
            </a:r>
            <a:r>
              <a:rPr lang="cs-CZ" dirty="0" smtClean="0"/>
              <a:t> </a:t>
            </a:r>
            <a:r>
              <a:rPr lang="en-US" dirty="0" smtClean="0"/>
              <a:t>PERUN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960440"/>
          </a:xfrm>
        </p:spPr>
        <p:txBody>
          <a:bodyPr>
            <a:normAutofit/>
          </a:bodyPr>
          <a:lstStyle/>
          <a:p>
            <a:r>
              <a:rPr lang="cs-CZ" dirty="0" smtClean="0"/>
              <a:t>Systém pro správu identit a přístupů PERUN</a:t>
            </a:r>
          </a:p>
          <a:p>
            <a:pPr lvl="2"/>
            <a:r>
              <a:rPr lang="cs-CZ" dirty="0" smtClean="0"/>
              <a:t>Výhodný zejména v heterogenním prostředí (více organizací, různé pracovní týmy, virtuální organizace) </a:t>
            </a:r>
          </a:p>
          <a:p>
            <a:pPr lvl="2"/>
            <a:r>
              <a:rPr lang="cs-CZ" dirty="0" smtClean="0"/>
              <a:t>Kořeny sahají až do roku 1996 – počáteční vývoj na MU</a:t>
            </a:r>
          </a:p>
          <a:p>
            <a:pPr lvl="2"/>
            <a:r>
              <a:rPr lang="cs-CZ" dirty="0" smtClean="0"/>
              <a:t>Aktuální generace SW vyvíjena od roku 2009 ve spolupráci MU a CESNET</a:t>
            </a:r>
          </a:p>
          <a:p>
            <a:r>
              <a:rPr lang="cs-CZ" dirty="0" smtClean="0"/>
              <a:t>Aktuálně provozované instance systému PERUN</a:t>
            </a:r>
          </a:p>
          <a:p>
            <a:pPr lvl="2"/>
            <a:r>
              <a:rPr lang="cs-CZ" dirty="0" smtClean="0"/>
              <a:t>CESNET, MU, ELIXIR, BBMRI, </a:t>
            </a:r>
            <a:r>
              <a:rPr lang="cs-CZ" dirty="0" err="1" smtClean="0"/>
              <a:t>eduTEAMS</a:t>
            </a:r>
            <a:r>
              <a:rPr lang="cs-CZ" dirty="0" smtClean="0"/>
              <a:t>, VŠUP, </a:t>
            </a:r>
            <a:r>
              <a:rPr lang="cs-CZ" dirty="0" err="1" smtClean="0"/>
              <a:t>LifescienceId</a:t>
            </a:r>
            <a:endParaRPr lang="cs-CZ" dirty="0" smtClean="0"/>
          </a:p>
          <a:p>
            <a:r>
              <a:rPr lang="cs-CZ" dirty="0" smtClean="0"/>
              <a:t>Zapojení do mezinárodních projektů</a:t>
            </a:r>
          </a:p>
          <a:p>
            <a:pPr lvl="2"/>
            <a:r>
              <a:rPr lang="cs-CZ" dirty="0" smtClean="0"/>
              <a:t>ELIXIR, BBMRI, CINECA, GN4 </a:t>
            </a:r>
            <a:r>
              <a:rPr lang="cs-CZ" dirty="0" err="1" smtClean="0"/>
              <a:t>eduTEAMS</a:t>
            </a:r>
            <a:r>
              <a:rPr lang="cs-CZ" dirty="0" smtClean="0"/>
              <a:t>, </a:t>
            </a:r>
            <a:r>
              <a:rPr lang="cs-CZ" dirty="0" err="1" smtClean="0"/>
              <a:t>ConcePTION</a:t>
            </a:r>
            <a:r>
              <a:rPr lang="cs-CZ" dirty="0" smtClean="0"/>
              <a:t>, EJP-RD</a:t>
            </a:r>
          </a:p>
          <a:p>
            <a:r>
              <a:rPr lang="cs-CZ" dirty="0" smtClean="0"/>
              <a:t>Společný tým zajišťující provoz a rozvoj</a:t>
            </a:r>
            <a:endParaRPr lang="cs-CZ" dirty="0"/>
          </a:p>
          <a:p>
            <a:pPr lvl="2"/>
            <a:r>
              <a:rPr lang="cs-CZ" dirty="0" smtClean="0"/>
              <a:t>Dlouhodobá strategická spolupráce (e-infrastruktura, národní i mezinárodní projekty)</a:t>
            </a:r>
          </a:p>
          <a:p>
            <a:pPr marL="650250" lvl="2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09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Eidas</a:t>
            </a:r>
            <a:r>
              <a:rPr lang="cs-CZ" dirty="0" smtClean="0"/>
              <a:t> služby a systém </a:t>
            </a:r>
            <a:r>
              <a:rPr lang="cs-CZ" dirty="0" err="1" smtClean="0"/>
              <a:t>remsig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888432"/>
          </a:xfrm>
        </p:spPr>
        <p:txBody>
          <a:bodyPr/>
          <a:lstStyle/>
          <a:p>
            <a:r>
              <a:rPr lang="cs-CZ" dirty="0" err="1" smtClean="0"/>
              <a:t>RemSig</a:t>
            </a:r>
            <a:r>
              <a:rPr lang="cs-CZ" dirty="0" smtClean="0"/>
              <a:t> – systém zajišťující digitální podepisování</a:t>
            </a:r>
          </a:p>
          <a:p>
            <a:pPr lvl="2"/>
            <a:r>
              <a:rPr lang="cs-CZ" dirty="0" smtClean="0"/>
              <a:t>Počátek vývoje v roce 2013 na MU; integrace s CA </a:t>
            </a:r>
            <a:r>
              <a:rPr lang="cs-CZ" dirty="0" err="1" smtClean="0"/>
              <a:t>PostSignum</a:t>
            </a:r>
            <a:endParaRPr lang="cs-CZ" dirty="0" smtClean="0"/>
          </a:p>
          <a:p>
            <a:pPr lvl="2"/>
            <a:r>
              <a:rPr lang="cs-CZ" dirty="0" smtClean="0"/>
              <a:t>V roce 2019 rozšířeno ve spolupráci s </a:t>
            </a:r>
            <a:r>
              <a:rPr lang="cs-CZ" dirty="0" err="1" smtClean="0"/>
              <a:t>CESNETem</a:t>
            </a:r>
            <a:r>
              <a:rPr lang="cs-CZ" dirty="0" smtClean="0"/>
              <a:t> o podporu kvalifikovaných podpisů v rámci projektu Digitalizace (dohoda se 14 VVŠ na společné přípravě řešení pro </a:t>
            </a:r>
            <a:r>
              <a:rPr lang="cs-CZ" dirty="0" err="1" smtClean="0"/>
              <a:t>eIDAS</a:t>
            </a:r>
            <a:r>
              <a:rPr lang="cs-CZ" dirty="0" smtClean="0"/>
              <a:t> služby)</a:t>
            </a:r>
          </a:p>
          <a:p>
            <a:r>
              <a:rPr lang="cs-CZ" dirty="0" smtClean="0"/>
              <a:t>Dlouhodobá strategická spolupráce MU a CESNET</a:t>
            </a:r>
          </a:p>
          <a:p>
            <a:pPr lvl="2"/>
            <a:r>
              <a:rPr lang="cs-CZ" dirty="0" smtClean="0"/>
              <a:t>MU zajišťuje provoz a vývoj </a:t>
            </a:r>
            <a:r>
              <a:rPr lang="cs-CZ" dirty="0" err="1" smtClean="0"/>
              <a:t>RemSig</a:t>
            </a:r>
            <a:endParaRPr lang="cs-CZ" dirty="0" smtClean="0"/>
          </a:p>
          <a:p>
            <a:pPr lvl="2"/>
            <a:r>
              <a:rPr lang="cs-CZ" dirty="0" smtClean="0"/>
              <a:t>CESNET zajišťuje provoz HSM (Hardware </a:t>
            </a:r>
            <a:r>
              <a:rPr lang="cs-CZ" dirty="0" err="1" smtClean="0"/>
              <a:t>Security</a:t>
            </a:r>
            <a:r>
              <a:rPr lang="cs-CZ" dirty="0" smtClean="0"/>
              <a:t> Module) a správu PKI</a:t>
            </a:r>
          </a:p>
          <a:p>
            <a:pPr marL="650250" lvl="2" indent="0">
              <a:buNone/>
            </a:pPr>
            <a:endParaRPr lang="cs-CZ" dirty="0" smtClean="0"/>
          </a:p>
          <a:p>
            <a:r>
              <a:rPr lang="cs-CZ" dirty="0" smtClean="0"/>
              <a:t>Komplexní projekt služeb pro </a:t>
            </a:r>
            <a:r>
              <a:rPr lang="cs-CZ" dirty="0" err="1" smtClean="0"/>
              <a:t>eIDAS</a:t>
            </a:r>
            <a:endParaRPr lang="cs-CZ" dirty="0" smtClean="0"/>
          </a:p>
          <a:p>
            <a:pPr lvl="2"/>
            <a:r>
              <a:rPr lang="cs-CZ" dirty="0" smtClean="0"/>
              <a:t>Automatizované zpracování, vydávání a obnovování kvalifikovaných certifikátů</a:t>
            </a:r>
          </a:p>
          <a:p>
            <a:pPr lvl="2"/>
            <a:r>
              <a:rPr lang="cs-CZ" dirty="0" smtClean="0"/>
              <a:t>Validátor dokumentů</a:t>
            </a:r>
          </a:p>
          <a:p>
            <a:pPr lvl="2"/>
            <a:r>
              <a:rPr lang="cs-CZ" dirty="0" smtClean="0"/>
              <a:t>Zájem o řešení projevily také organizace státní správy a jejich dodavatelské firmy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6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VÝVOJ sdružení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503808" y="1467123"/>
            <a:ext cx="8784976" cy="4104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1996</a:t>
            </a:r>
            <a:r>
              <a:rPr lang="cs-CZ" altLang="cs-CZ" sz="20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:</a:t>
            </a:r>
            <a:r>
              <a:rPr lang="cs-CZ" altLang="cs-CZ" sz="2000" dirty="0">
                <a:latin typeface="Avenir LT Pro 55 Roman"/>
                <a:cs typeface="Times New Roman" panose="02020603050405020304" pitchFamily="18" charset="0"/>
              </a:rPr>
              <a:t> </a:t>
            </a:r>
            <a:r>
              <a:rPr lang="cs-CZ" altLang="cs-CZ" sz="20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Vznik sdružení CESNET </a:t>
            </a:r>
          </a:p>
          <a:p>
            <a:pPr marL="414726" lvl="1">
              <a:defRPr/>
            </a:pP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založení </a:t>
            </a:r>
            <a:r>
              <a:rPr lang="cs-CZ" altLang="cs-CZ" sz="2000" b="1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veřejnými vysokými školami a Akademií věd ČR</a:t>
            </a:r>
          </a:p>
          <a:p>
            <a:pPr marL="414726" lvl="1">
              <a:defRPr/>
            </a:pPr>
            <a:r>
              <a:rPr 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převzetí 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provozu sítě CESNET od ČVUT → </a:t>
            </a:r>
            <a:r>
              <a:rPr lang="cs-CZ" sz="2000" b="1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Národní síť pro výzkum a vzdělávání 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(NREN</a:t>
            </a:r>
            <a:r>
              <a:rPr 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), MU provozuje uzel sítě CESNET v Brně</a:t>
            </a:r>
            <a:endParaRPr lang="cs-CZ" sz="2000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414726" lvl="1">
              <a:defRPr/>
            </a:pPr>
            <a:r>
              <a:rPr lang="cs-CZ" altLang="cs-CZ" sz="20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zapojení do evropské komunikační </a:t>
            </a: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infrastruktury</a:t>
            </a:r>
            <a:r>
              <a:rPr lang="en-US" altLang="cs-CZ" sz="20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prost</a:t>
            </a:r>
            <a:r>
              <a:rPr lang="cs-CZ" altLang="cs-CZ" sz="2000" spc="-1" dirty="0" err="1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řednictvím</a:t>
            </a: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 DANTE</a:t>
            </a:r>
            <a:endParaRPr lang="cs-CZ" altLang="cs-CZ" sz="2000" b="1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414726" lvl="1">
              <a:defRPr/>
            </a:pPr>
            <a:endParaRPr lang="cs-CZ" altLang="cs-CZ" sz="2000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2010</a:t>
            </a:r>
            <a:r>
              <a:rPr lang="cs-CZ" altLang="cs-CZ" sz="20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: Velká </a:t>
            </a: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infrastruktura </a:t>
            </a:r>
            <a:r>
              <a:rPr lang="cs-CZ" altLang="cs-CZ" sz="20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CESNET    </a:t>
            </a:r>
          </a:p>
          <a:p>
            <a:pPr marL="414726" lvl="1">
              <a:defRPr/>
            </a:pP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vládou schválená </a:t>
            </a:r>
            <a:r>
              <a:rPr lang="cs-CZ" altLang="cs-CZ" sz="2000" b="1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výzkumná infrastruktura </a:t>
            </a: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(zák. č. </a:t>
            </a:r>
            <a:r>
              <a:rPr lang="cs-CZ" altLang="en-US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130/2002 Sb.)</a:t>
            </a:r>
            <a:endParaRPr lang="cs-CZ" altLang="cs-CZ" sz="2000" spc="-1" dirty="0" smtClean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414726" lvl="1">
              <a:defRPr/>
            </a:pP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zařazení do </a:t>
            </a:r>
            <a:r>
              <a:rPr lang="cs-CZ" altLang="cs-CZ" sz="2000" b="1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Cestovní mapy </a:t>
            </a:r>
            <a:r>
              <a:rPr lang="cs-CZ" altLang="cs-CZ" sz="20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ČR velkých infrastruktur pro výzkum, experiment. vývoj a inovace</a:t>
            </a:r>
          </a:p>
          <a:p>
            <a:pPr marL="414726" lvl="1">
              <a:defRPr/>
            </a:pPr>
            <a:r>
              <a:rPr lang="cs-CZ" altLang="cs-CZ" sz="20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rozšíření zapojení do </a:t>
            </a:r>
            <a:r>
              <a:rPr lang="cs-CZ" altLang="cs-CZ" sz="2000" b="1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mezinárodní infrastruktur zejména GÉANT a EGI</a:t>
            </a:r>
          </a:p>
          <a:p>
            <a:pPr marL="128976" lvl="1" indent="0">
              <a:buNone/>
              <a:defRPr/>
            </a:pPr>
            <a:endParaRPr lang="cs-CZ" altLang="cs-CZ" sz="2000" spc="-1" dirty="0" smtClean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358650" lvl="1" indent="0">
              <a:buNone/>
              <a:defRPr/>
            </a:pPr>
            <a:endParaRPr lang="cs-CZ" altLang="cs-CZ" sz="2000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0" lvl="1">
              <a:defRPr/>
            </a:pPr>
            <a:endParaRPr lang="cs-CZ" altLang="cs-CZ" sz="2000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0" lvl="1">
              <a:defRPr/>
            </a:pPr>
            <a:endParaRPr lang="cs-CZ" altLang="cs-CZ" sz="2000" dirty="0">
              <a:latin typeface="Avenir LT Pro 55 Roman"/>
              <a:cs typeface="Times New Roman" panose="02020603050405020304" pitchFamily="18" charset="0"/>
            </a:endParaRPr>
          </a:p>
          <a:p>
            <a:endParaRPr lang="cs-CZ" sz="2000" dirty="0">
              <a:latin typeface="Avenir 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44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74" y="1366191"/>
            <a:ext cx="5389350" cy="37733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7802" y="0"/>
            <a:ext cx="7552823" cy="946800"/>
          </a:xfrm>
        </p:spPr>
        <p:txBody>
          <a:bodyPr/>
          <a:lstStyle/>
          <a:p>
            <a:pPr algn="l"/>
            <a:r>
              <a:rPr lang="cs-CZ" sz="2800" dirty="0" smtClean="0"/>
              <a:t>Integrované e-infrastruktury v ČR,</a:t>
            </a:r>
            <a:br>
              <a:rPr lang="cs-CZ" sz="2800" dirty="0" smtClean="0"/>
            </a:br>
            <a:r>
              <a:rPr lang="cs-CZ" sz="2800" dirty="0" smtClean="0"/>
              <a:t>CESNET, CERIT SC, IT4I   </a:t>
            </a:r>
            <a:r>
              <a:rPr lang="cs-CZ" sz="28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800" dirty="0" smtClean="0"/>
              <a:t>   E-INFRA </a:t>
            </a:r>
            <a:r>
              <a:rPr lang="cs-CZ" sz="2800" dirty="0" err="1" smtClean="0"/>
              <a:t>cz</a:t>
            </a:r>
            <a:endParaRPr lang="cs-CZ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28" y="3725069"/>
            <a:ext cx="2080989" cy="1562695"/>
          </a:xfrm>
          <a:prstGeom prst="rect">
            <a:avLst/>
          </a:prstGeom>
        </p:spPr>
      </p:pic>
      <p:sp>
        <p:nvSpPr>
          <p:cNvPr id="11" name="TextovéPole 9"/>
          <p:cNvSpPr txBox="1">
            <a:spLocks noChangeArrowheads="1"/>
          </p:cNvSpPr>
          <p:nvPr/>
        </p:nvSpPr>
        <p:spPr bwMode="auto">
          <a:xfrm>
            <a:off x="7864065" y="3410481"/>
            <a:ext cx="1705897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CERIT-SC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65" y="1488185"/>
            <a:ext cx="2080989" cy="1273740"/>
          </a:xfrm>
          <a:prstGeom prst="rect">
            <a:avLst/>
          </a:prstGeom>
        </p:spPr>
      </p:pic>
      <p:sp>
        <p:nvSpPr>
          <p:cNvPr id="13" name="TextovéPole 3"/>
          <p:cNvSpPr txBox="1">
            <a:spLocks noChangeArrowheads="1"/>
          </p:cNvSpPr>
          <p:nvPr/>
        </p:nvSpPr>
        <p:spPr bwMode="auto">
          <a:xfrm>
            <a:off x="7864064" y="1150224"/>
            <a:ext cx="1568735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IT4Innovations</a:t>
            </a:r>
            <a:endParaRPr lang="cs-CZ" altLang="cs-CZ" sz="1400" b="1" dirty="0">
              <a:solidFill>
                <a:srgbClr val="0068A2"/>
              </a:solidFill>
              <a:latin typeface="Avenir LT Pro 55 Roman" panose="020B0503020203020204" pitchFamily="34" charset="-18"/>
            </a:endParaRPr>
          </a:p>
        </p:txBody>
      </p:sp>
      <p:sp>
        <p:nvSpPr>
          <p:cNvPr id="16" name="TextovéPole 9"/>
          <p:cNvSpPr txBox="1">
            <a:spLocks noChangeArrowheads="1"/>
          </p:cNvSpPr>
          <p:nvPr/>
        </p:nvSpPr>
        <p:spPr bwMode="auto">
          <a:xfrm>
            <a:off x="119456" y="1144583"/>
            <a:ext cx="1705897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CESNET</a:t>
            </a:r>
            <a:endParaRPr lang="cs-CZ" altLang="cs-CZ" sz="1400" b="1" dirty="0">
              <a:solidFill>
                <a:srgbClr val="0068A2"/>
              </a:solidFill>
              <a:latin typeface="Avenir LT Pro 55 Roman" panose="020B0503020203020204" pitchFamily="34" charset="-18"/>
            </a:endParaRPr>
          </a:p>
        </p:txBody>
      </p:sp>
      <p:sp>
        <p:nvSpPr>
          <p:cNvPr id="17" name="TextovéPole 9"/>
          <p:cNvSpPr txBox="1">
            <a:spLocks noChangeArrowheads="1"/>
          </p:cNvSpPr>
          <p:nvPr/>
        </p:nvSpPr>
        <p:spPr bwMode="auto">
          <a:xfrm>
            <a:off x="22200" y="4377844"/>
            <a:ext cx="7837682" cy="98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ELI</a:t>
            </a:r>
            <a:r>
              <a:rPr 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, COMPASS, </a:t>
            </a:r>
            <a: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SUSEN, PALS</a:t>
            </a:r>
            <a:b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</a:br>
            <a:r>
              <a:rPr lang="cs-CZ" sz="1400" b="1" dirty="0" err="1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HiLase</a:t>
            </a:r>
            <a:r>
              <a:rPr 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, </a:t>
            </a:r>
            <a:r>
              <a:rPr lang="cs-CZ" sz="1400" b="1" dirty="0" err="1">
                <a:solidFill>
                  <a:srgbClr val="0068A2"/>
                </a:solidFill>
                <a:latin typeface="Avenir LT Pro 55 Roman" panose="020B0503020203020204" pitchFamily="34" charset="-18"/>
              </a:rPr>
              <a:t>FermiLab</a:t>
            </a:r>
            <a: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, CEITEC, BBMRI</a:t>
            </a:r>
            <a:r>
              <a:rPr 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, </a:t>
            </a:r>
            <a: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EATRIS </a:t>
            </a:r>
            <a:b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</a:br>
            <a: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ELIXIR</a:t>
            </a:r>
            <a:r>
              <a:rPr 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, </a:t>
            </a:r>
            <a:r>
              <a:rPr lang="cs-CZ" sz="1400" b="1" dirty="0" err="1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BioImaging</a:t>
            </a:r>
            <a: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, </a:t>
            </a:r>
            <a:r>
              <a:rPr lang="cs-CZ" sz="1400" b="1" dirty="0" err="1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OpenScreen</a:t>
            </a:r>
            <a:r>
              <a:rPr 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, RECETOX, </a:t>
            </a:r>
            <a: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CIISB</a:t>
            </a:r>
          </a:p>
          <a:p>
            <a:pPr>
              <a:buNone/>
              <a:defRPr/>
            </a:pPr>
            <a:r>
              <a:rPr lang="cs-CZ" sz="1400" b="1" dirty="0" err="1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Lindat</a:t>
            </a:r>
            <a:r>
              <a:rPr lang="cs-CZ" sz="1400" b="1" dirty="0" smtClean="0">
                <a:solidFill>
                  <a:srgbClr val="0068A2"/>
                </a:solidFill>
                <a:latin typeface="Avenir LT Pro 55 Roman" panose="020B0503020203020204" pitchFamily="34" charset="-18"/>
              </a:rPr>
              <a:t>/Clarin, </a:t>
            </a:r>
            <a:r>
              <a:rPr 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LMNT, NCMG, Czech </a:t>
            </a:r>
            <a:r>
              <a:rPr lang="cs-CZ" sz="1400" b="1" dirty="0" err="1">
                <a:solidFill>
                  <a:srgbClr val="0068A2"/>
                </a:solidFill>
                <a:latin typeface="Avenir LT Pro 55 Roman" panose="020B0503020203020204" pitchFamily="34" charset="-18"/>
              </a:rPr>
              <a:t>Polar</a:t>
            </a:r>
            <a:r>
              <a:rPr 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, </a:t>
            </a:r>
            <a:r>
              <a:rPr lang="cs-CZ" sz="1400" b="1" dirty="0" err="1">
                <a:solidFill>
                  <a:srgbClr val="0068A2"/>
                </a:solidFill>
                <a:latin typeface="Avenir LT Pro 55 Roman" panose="020B0503020203020204" pitchFamily="34" charset="-18"/>
              </a:rPr>
              <a:t>CzechGeo</a:t>
            </a:r>
            <a:r>
              <a:rPr lang="cs-CZ" sz="1400" b="1" dirty="0">
                <a:solidFill>
                  <a:srgbClr val="0068A2"/>
                </a:solidFill>
                <a:latin typeface="Avenir LT Pro 55 Roman" panose="020B0503020203020204" pitchFamily="34" charset="-18"/>
              </a:rPr>
              <a:t>, …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" y="3627363"/>
            <a:ext cx="1327210" cy="66360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1480201"/>
            <a:ext cx="2320959" cy="15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3712" y="1323107"/>
            <a:ext cx="9758040" cy="4114800"/>
          </a:xfrm>
          <a:prstGeom prst="rect">
            <a:avLst/>
          </a:prstGeom>
        </p:spPr>
        <p:txBody>
          <a:bodyPr/>
          <a:lstStyle>
            <a:lvl1pPr marL="357178" indent="-357178">
              <a:spcBef>
                <a:spcPts val="1072"/>
              </a:spcBef>
              <a:buClr>
                <a:srgbClr val="0068A2"/>
              </a:buClr>
              <a:buFont typeface="Wingdings" charset="2"/>
              <a:buChar char=""/>
              <a:defRPr/>
            </a:lvl1pPr>
          </a:lstStyle>
          <a:p>
            <a:pPr defTabSz="914400">
              <a:defRPr/>
            </a:pPr>
            <a:r>
              <a:rPr lang="cs-CZ" dirty="0" smtClean="0">
                <a:latin typeface="Avenir LT Pro 55 Roman" panose="020B0503020203020204" pitchFamily="34" charset="-18"/>
              </a:rPr>
              <a:t>Cestovní mapa </a:t>
            </a:r>
            <a:r>
              <a:rPr lang="cs-CZ" dirty="0">
                <a:latin typeface="Avenir LT Pro 55 Roman" panose="020B0503020203020204" pitchFamily="34" charset="-18"/>
              </a:rPr>
              <a:t>ČR velkých infrastruktur pro výzkum, experimentální vývoj a inovace dělí velké výzkumné infrastruktury podle zaměření do šesti </a:t>
            </a:r>
            <a:r>
              <a:rPr lang="cs-CZ" dirty="0" smtClean="0">
                <a:latin typeface="Avenir LT Pro 55 Roman" panose="020B0503020203020204" pitchFamily="34" charset="-18"/>
              </a:rPr>
              <a:t>oblastí  - </a:t>
            </a:r>
            <a:r>
              <a:rPr lang="cs-CZ" dirty="0">
                <a:latin typeface="Avenir LT Pro 55 Roman" panose="020B0503020203020204" pitchFamily="34" charset="-18"/>
              </a:rPr>
              <a:t>j</a:t>
            </a:r>
            <a:r>
              <a:rPr lang="cs-CZ" dirty="0" smtClean="0">
                <a:latin typeface="Avenir LT Pro 55 Roman" panose="020B0503020203020204" pitchFamily="34" charset="-18"/>
              </a:rPr>
              <a:t>ednou </a:t>
            </a:r>
            <a:r>
              <a:rPr lang="cs-CZ" dirty="0">
                <a:latin typeface="Avenir LT Pro 55 Roman" panose="020B0503020203020204" pitchFamily="34" charset="-18"/>
              </a:rPr>
              <a:t>z těchto oblastí jsou e-infrastruktury, které zajišťují informační a komunikační služby pro výzkum a vývoj v </a:t>
            </a:r>
            <a:r>
              <a:rPr lang="cs-CZ" dirty="0" smtClean="0">
                <a:latin typeface="Avenir LT Pro 55 Roman" panose="020B0503020203020204" pitchFamily="34" charset="-18"/>
              </a:rPr>
              <a:t>ČR - </a:t>
            </a:r>
            <a:r>
              <a:rPr lang="cs-CZ" b="1" dirty="0">
                <a:latin typeface="Avenir LT Pro 55 Roman" panose="020B0503020203020204" pitchFamily="34" charset="-18"/>
              </a:rPr>
              <a:t>CESNET</a:t>
            </a:r>
            <a:r>
              <a:rPr lang="cs-CZ" dirty="0">
                <a:latin typeface="Avenir LT Pro 55 Roman" panose="020B0503020203020204" pitchFamily="34" charset="-18"/>
              </a:rPr>
              <a:t>, </a:t>
            </a:r>
            <a:r>
              <a:rPr lang="cs-CZ" b="1" dirty="0">
                <a:latin typeface="Avenir LT Pro 55 Roman" panose="020B0503020203020204" pitchFamily="34" charset="-18"/>
              </a:rPr>
              <a:t>CERIT-SC</a:t>
            </a:r>
            <a:r>
              <a:rPr lang="cs-CZ" dirty="0">
                <a:latin typeface="Avenir LT Pro 55 Roman" panose="020B0503020203020204" pitchFamily="34" charset="-18"/>
              </a:rPr>
              <a:t> (provozovaná Masarykovou univerzitou) a </a:t>
            </a:r>
            <a:r>
              <a:rPr lang="cs-CZ" b="1" dirty="0">
                <a:latin typeface="Avenir LT Pro 55 Roman" panose="020B0503020203020204" pitchFamily="34" charset="-18"/>
              </a:rPr>
              <a:t>IT4Innovations</a:t>
            </a:r>
            <a:r>
              <a:rPr lang="cs-CZ" dirty="0">
                <a:latin typeface="Avenir LT Pro 55 Roman" panose="020B0503020203020204" pitchFamily="34" charset="-18"/>
              </a:rPr>
              <a:t> (provozovaná VŠB-TU</a:t>
            </a:r>
            <a:r>
              <a:rPr lang="cs-CZ" dirty="0" smtClean="0">
                <a:latin typeface="Avenir LT Pro 55 Roman" panose="020B0503020203020204" pitchFamily="34" charset="-18"/>
              </a:rPr>
              <a:t>) – dlouhodobá spolupráce</a:t>
            </a:r>
          </a:p>
          <a:p>
            <a:pPr defTabSz="914400">
              <a:defRPr/>
            </a:pPr>
            <a:r>
              <a:rPr lang="cs-CZ" dirty="0" smtClean="0">
                <a:latin typeface="Avenir LT Pro 55 Roman" panose="020B0503020203020204" pitchFamily="34" charset="-18"/>
              </a:rPr>
              <a:t>MŠMT jako </a:t>
            </a:r>
            <a:r>
              <a:rPr lang="cs-CZ" dirty="0">
                <a:latin typeface="Avenir LT Pro 55 Roman" panose="020B0503020203020204" pitchFamily="34" charset="-18"/>
              </a:rPr>
              <a:t>poskytovatel podpory </a:t>
            </a:r>
            <a:r>
              <a:rPr lang="cs-CZ" dirty="0" smtClean="0">
                <a:latin typeface="Avenir LT Pro 55 Roman" panose="020B0503020203020204" pitchFamily="34" charset="-18"/>
              </a:rPr>
              <a:t>se na </a:t>
            </a:r>
            <a:r>
              <a:rPr lang="cs-CZ" dirty="0">
                <a:latin typeface="Avenir LT Pro 55 Roman" panose="020B0503020203020204" pitchFamily="34" charset="-18"/>
              </a:rPr>
              <a:t>základě doporučení mezinárodního panelu při průběžném hodnocení velkých výzkumných infrastruktur, které proběhlo v roce </a:t>
            </a:r>
            <a:r>
              <a:rPr lang="cs-CZ" dirty="0" smtClean="0">
                <a:latin typeface="Avenir LT Pro 55 Roman" panose="020B0503020203020204" pitchFamily="34" charset="-18"/>
              </a:rPr>
              <a:t>2017 rozhodlo </a:t>
            </a:r>
            <a:r>
              <a:rPr lang="cs-CZ" dirty="0">
                <a:latin typeface="Avenir LT Pro 55 Roman" panose="020B0503020203020204" pitchFamily="34" charset="-18"/>
              </a:rPr>
              <a:t>v období 2020–2022 podpořit tyto e-infrastruktury jako jedinou národní </a:t>
            </a:r>
            <a:r>
              <a:rPr lang="cs-CZ" dirty="0" smtClean="0">
                <a:latin typeface="Avenir LT Pro 55 Roman" panose="020B0503020203020204" pitchFamily="34" charset="-18"/>
              </a:rPr>
              <a:t>e-infrastrukturu </a:t>
            </a:r>
            <a:r>
              <a:rPr lang="cs-CZ" b="1" dirty="0">
                <a:latin typeface="Avenir LT Pro 55 Roman" panose="020B0503020203020204" pitchFamily="34" charset="-18"/>
              </a:rPr>
              <a:t>e‑INFRA </a:t>
            </a:r>
            <a:r>
              <a:rPr lang="cs-CZ" b="1" dirty="0" smtClean="0">
                <a:latin typeface="Avenir LT Pro 55 Roman" panose="020B0503020203020204" pitchFamily="34" charset="-18"/>
              </a:rPr>
              <a:t>CZ</a:t>
            </a:r>
            <a:r>
              <a:rPr lang="cs-CZ" dirty="0" smtClean="0">
                <a:latin typeface="Avenir LT Pro 55 Roman" panose="020B0503020203020204" pitchFamily="34" charset="-18"/>
              </a:rPr>
              <a:t> </a:t>
            </a:r>
            <a:r>
              <a:rPr lang="cs-CZ" dirty="0">
                <a:latin typeface="Avenir LT Pro 55 Roman" panose="020B0503020203020204" pitchFamily="34" charset="-18"/>
              </a:rPr>
              <a:t>prostřednictvím dvou konsorciálních projektů</a:t>
            </a:r>
            <a:endParaRPr lang="cs-CZ" dirty="0" smtClean="0">
              <a:latin typeface="Avenir LT Pro 55 Roman" panose="020B0503020203020204" pitchFamily="34" charset="-18"/>
            </a:endParaRPr>
          </a:p>
          <a:p>
            <a:pPr defTabSz="914400">
              <a:defRPr/>
            </a:pPr>
            <a:r>
              <a:rPr lang="cs-CZ" dirty="0" smtClean="0">
                <a:latin typeface="Avenir LT Pro 55 Roman" panose="020B0503020203020204" pitchFamily="34" charset="-18"/>
              </a:rPr>
              <a:t>Provozní náklady - </a:t>
            </a:r>
            <a:r>
              <a:rPr lang="cs-CZ" dirty="0">
                <a:latin typeface="Avenir LT Pro 55 Roman" panose="020B0503020203020204" pitchFamily="34" charset="-18"/>
              </a:rPr>
              <a:t>hrazeny z programu Podpora velkých výzkumných </a:t>
            </a:r>
            <a:r>
              <a:rPr lang="cs-CZ" dirty="0" smtClean="0">
                <a:latin typeface="Avenir LT Pro 55 Roman" panose="020B0503020203020204" pitchFamily="34" charset="-18"/>
              </a:rPr>
              <a:t>infrastruktur, </a:t>
            </a:r>
            <a:r>
              <a:rPr lang="cs-CZ" dirty="0">
                <a:latin typeface="Avenir LT Pro 55 Roman" panose="020B0503020203020204" pitchFamily="34" charset="-18"/>
              </a:rPr>
              <a:t>investice </a:t>
            </a:r>
            <a:r>
              <a:rPr lang="cs-CZ" dirty="0" smtClean="0">
                <a:latin typeface="Avenir LT Pro 55 Roman" panose="020B0503020203020204" pitchFamily="34" charset="-18"/>
              </a:rPr>
              <a:t>- z</a:t>
            </a:r>
            <a:r>
              <a:rPr lang="cs-CZ" dirty="0">
                <a:latin typeface="Avenir LT Pro 55 Roman" panose="020B0503020203020204" pitchFamily="34" charset="-18"/>
              </a:rPr>
              <a:t> programu OP </a:t>
            </a:r>
            <a:r>
              <a:rPr lang="cs-CZ" dirty="0" smtClean="0">
                <a:latin typeface="Avenir LT Pro 55 Roman" panose="020B0503020203020204" pitchFamily="34" charset="-18"/>
              </a:rPr>
              <a:t>VVV II – v současnosti probíhá jednání s MŠMT o vydání právního aktu</a:t>
            </a:r>
          </a:p>
          <a:p>
            <a:pPr marL="0" indent="0" defTabSz="914400">
              <a:buNone/>
              <a:defRPr/>
            </a:pPr>
            <a:endParaRPr lang="cs-CZ" altLang="cs-CZ" kern="0" dirty="0" smtClean="0">
              <a:solidFill>
                <a:sysClr val="windowText" lastClr="000000"/>
              </a:solidFill>
              <a:latin typeface="Avenir LT Pro 55 Roman" panose="020B0503020203020204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14946" y="1709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Avenir LT Pro 55 Roman" panose="020B0503020203020204" pitchFamily="34" charset="-18"/>
              </a:rPr>
              <a:t>	E-INFRASTRUKTURY V ČR</a:t>
            </a:r>
            <a:endParaRPr lang="cs-CZ" sz="3600" b="1" dirty="0">
              <a:solidFill>
                <a:schemeClr val="bg1"/>
              </a:solidFill>
              <a:latin typeface="Avenir LT Pro 55 Roman" panose="020B0503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54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00352" y="170979"/>
            <a:ext cx="422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b="1" dirty="0" smtClean="0">
                <a:solidFill>
                  <a:schemeClr val="bg1"/>
                </a:solidFill>
                <a:latin typeface="Avenir LT Pro 55 Roman" panose="020B0503020203020204" pitchFamily="34" charset="-18"/>
              </a:rPr>
              <a:t> PROJEKT E-INFRA CZ</a:t>
            </a:r>
            <a:endParaRPr lang="cs-CZ" sz="3600" b="1" dirty="0">
              <a:solidFill>
                <a:schemeClr val="bg1"/>
              </a:solidFill>
              <a:latin typeface="Avenir LT Pro 55 Roman" panose="020B0503020203020204" pitchFamily="34" charset="-18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63848" y="1107083"/>
            <a:ext cx="8355172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Avenir LT Pro 55 Roman" panose="020B0503020203020204" pitchFamily="34" charset="-18"/>
              </a:rPr>
              <a:t>Koordinátor: CESNET, </a:t>
            </a:r>
            <a:r>
              <a:rPr lang="cs-CZ" sz="2200" dirty="0" err="1" smtClean="0">
                <a:latin typeface="Avenir LT Pro 55 Roman" panose="020B0503020203020204" pitchFamily="34" charset="-18"/>
              </a:rPr>
              <a:t>z.s.p.o</a:t>
            </a:r>
            <a:r>
              <a:rPr lang="cs-CZ" sz="2200" dirty="0" smtClean="0">
                <a:latin typeface="Avenir LT Pro 55 Roman" panose="020B0503020203020204" pitchFamily="34" charset="-18"/>
              </a:rPr>
              <a:t>.</a:t>
            </a:r>
          </a:p>
          <a:p>
            <a:r>
              <a:rPr lang="cs-CZ" sz="2200" dirty="0" smtClean="0">
                <a:latin typeface="Avenir LT Pro 55 Roman" panose="020B0503020203020204" pitchFamily="34" charset="-18"/>
              </a:rPr>
              <a:t>Partneři: CERIT-SC (MU), IT4Innovation (VŠB-TU Ostrava)</a:t>
            </a:r>
          </a:p>
          <a:p>
            <a:endParaRPr lang="cs-CZ" sz="1100" dirty="0" smtClean="0">
              <a:latin typeface="Avenir LT Pro 55 Roman" panose="020B0503020203020204" pitchFamily="34" charset="-18"/>
            </a:endParaRPr>
          </a:p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Charakteristika – hlavní služby e-INFRA CZ:</a:t>
            </a:r>
          </a:p>
          <a:p>
            <a:endParaRPr lang="cs-CZ" sz="1100" dirty="0">
              <a:latin typeface="Avenir LT Pro 55 Roman" panose="020B0503020203020204" pitchFamily="34" charset="-18"/>
            </a:endParaRPr>
          </a:p>
          <a:p>
            <a:pPr marL="457200" indent="-457200">
              <a:buAutoNum type="arabicParenR"/>
            </a:pPr>
            <a:r>
              <a:rPr lang="cs-CZ" sz="2200" dirty="0">
                <a:latin typeface="Avenir LT Pro 55 Roman" panose="020B0503020203020204" pitchFamily="34" charset="-18"/>
              </a:rPr>
              <a:t>v</a:t>
            </a:r>
            <a:r>
              <a:rPr lang="cs-CZ" sz="2200" dirty="0" smtClean="0">
                <a:latin typeface="Avenir LT Pro 55 Roman" panose="020B0503020203020204" pitchFamily="34" charset="-18"/>
              </a:rPr>
              <a:t>ysoce výkonná národní komunikační infrastruktura</a:t>
            </a:r>
          </a:p>
          <a:p>
            <a:pPr marL="457200" indent="-457200">
              <a:buAutoNum type="arabicParenR"/>
            </a:pPr>
            <a:r>
              <a:rPr lang="cs-CZ" sz="2200" dirty="0">
                <a:latin typeface="Avenir LT Pro 55 Roman" panose="020B0503020203020204" pitchFamily="34" charset="-18"/>
              </a:rPr>
              <a:t>n</a:t>
            </a:r>
            <a:r>
              <a:rPr lang="cs-CZ" sz="2200" dirty="0" smtClean="0">
                <a:latin typeface="Avenir LT Pro 55 Roman" panose="020B0503020203020204" pitchFamily="34" charset="-18"/>
              </a:rPr>
              <a:t>árodní gridová a </a:t>
            </a:r>
            <a:r>
              <a:rPr lang="cs-CZ" sz="2200" dirty="0" err="1" smtClean="0">
                <a:latin typeface="Avenir LT Pro 55 Roman" panose="020B0503020203020204" pitchFamily="34" charset="-18"/>
              </a:rPr>
              <a:t>cloudová</a:t>
            </a:r>
            <a:r>
              <a:rPr lang="cs-CZ" sz="2200" dirty="0" smtClean="0">
                <a:latin typeface="Avenir LT Pro 55 Roman" panose="020B0503020203020204" pitchFamily="34" charset="-18"/>
              </a:rPr>
              <a:t> infrastruktura </a:t>
            </a:r>
          </a:p>
          <a:p>
            <a:pPr marL="457200" indent="-457200">
              <a:buAutoNum type="arabicParenR"/>
            </a:pPr>
            <a:r>
              <a:rPr lang="cs-CZ" sz="2200" dirty="0">
                <a:latin typeface="Avenir LT Pro 55 Roman" panose="020B0503020203020204" pitchFamily="34" charset="-18"/>
              </a:rPr>
              <a:t>n</a:t>
            </a:r>
            <a:r>
              <a:rPr lang="cs-CZ" sz="2200" dirty="0" smtClean="0">
                <a:latin typeface="Avenir LT Pro 55 Roman" panose="020B0503020203020204" pitchFamily="34" charset="-18"/>
              </a:rPr>
              <a:t>ejvýkonnější a nejmodernější superpočítačové systémy v ČR</a:t>
            </a:r>
          </a:p>
          <a:p>
            <a:pPr marL="457200" indent="-457200">
              <a:buAutoNum type="arabicParenR"/>
            </a:pPr>
            <a:r>
              <a:rPr lang="cs-CZ" sz="2200" dirty="0">
                <a:latin typeface="Avenir LT Pro 55 Roman" panose="020B0503020203020204" pitchFamily="34" charset="-18"/>
              </a:rPr>
              <a:t>v</a:t>
            </a:r>
            <a:r>
              <a:rPr lang="cs-CZ" sz="2200" dirty="0" smtClean="0">
                <a:latin typeface="Avenir LT Pro 55 Roman" panose="020B0503020203020204" pitchFamily="34" charset="-18"/>
              </a:rPr>
              <a:t>elkokapacitní datová úložiště</a:t>
            </a:r>
          </a:p>
          <a:p>
            <a:endParaRPr lang="cs-CZ" sz="1100" dirty="0" smtClean="0">
              <a:latin typeface="Avenir LT Pro 55 Roman" panose="020B0503020203020204" pitchFamily="34" charset="-18"/>
            </a:endParaRPr>
          </a:p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Další nástroje a služby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např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Avenir LT Pro 55 Roman" panose="020B0503020203020204" pitchFamily="34" charset="-18"/>
              </a:rPr>
              <a:t>ř</a:t>
            </a:r>
            <a:r>
              <a:rPr lang="cs-CZ" sz="2200" dirty="0" smtClean="0">
                <a:latin typeface="Avenir LT Pro 55 Roman" panose="020B0503020203020204" pitchFamily="34" charset="-18"/>
              </a:rPr>
              <a:t>ízení přístupu k ICT zdrojům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Avenir LT Pro 55 Roman" panose="020B0503020203020204" pitchFamily="34" charset="-18"/>
              </a:rPr>
              <a:t>p</a:t>
            </a:r>
            <a:r>
              <a:rPr lang="cs-CZ" sz="2200" dirty="0" smtClean="0">
                <a:latin typeface="Avenir LT Pro 55 Roman" panose="020B0503020203020204" pitchFamily="34" charset="-18"/>
              </a:rPr>
              <a:t>odpora vzdálené spolupráce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Avenir LT Pro 55 Roman" panose="020B0503020203020204" pitchFamily="34" charset="-18"/>
              </a:rPr>
              <a:t>n</a:t>
            </a:r>
            <a:r>
              <a:rPr lang="cs-CZ" sz="2200" dirty="0" smtClean="0">
                <a:latin typeface="Avenir LT Pro 55 Roman" panose="020B0503020203020204" pitchFamily="34" charset="-18"/>
              </a:rPr>
              <a:t>ástroje pro zajištění bezpečnosti a ochrany dat</a:t>
            </a:r>
            <a:endParaRPr lang="cs-CZ" sz="2200" dirty="0">
              <a:latin typeface="Avenir LT Pro 55 Roman" panose="020B0503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55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9889" y="1827163"/>
            <a:ext cx="9367291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78" indent="-357178">
              <a:spcBef>
                <a:spcPts val="1072"/>
              </a:spcBef>
              <a:buClr>
                <a:srgbClr val="0068A2"/>
              </a:buClr>
              <a:buFont typeface="Wingdings" charset="2"/>
              <a:buChar char=""/>
              <a:defRPr/>
            </a:pPr>
            <a:r>
              <a:rPr lang="cs-CZ" altLang="cs-CZ" sz="2800" b="1" spc="-1" dirty="0" smtClean="0">
                <a:solidFill>
                  <a:srgbClr val="0068A2"/>
                </a:solidFill>
                <a:uFill>
                  <a:solidFill>
                    <a:srgbClr val="FFFFFF"/>
                  </a:solidFill>
                </a:uFill>
                <a:latin typeface="Avenir LT Pro 55 Roman" panose="020B0503020203020204" pitchFamily="34" charset="-18"/>
                <a:cs typeface="Times New Roman" panose="02020603050405020304" pitchFamily="18" charset="0"/>
              </a:rPr>
              <a:t>Všem minulým a současným pracovníků ÚVT MU za dlouholetou velmi úspěšnou spolupráci </a:t>
            </a:r>
            <a:endParaRPr lang="cs-CZ" altLang="cs-CZ" sz="2800" b="1" spc="-1" dirty="0">
              <a:solidFill>
                <a:srgbClr val="0068A2"/>
              </a:solidFill>
              <a:uFill>
                <a:solidFill>
                  <a:srgbClr val="FFFFFF"/>
                </a:solidFill>
              </a:uFill>
              <a:latin typeface="Avenir LT Pro 55 Roman" panose="020B0503020203020204" pitchFamily="34" charset="-18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2800" b="1" spc="-1" dirty="0">
              <a:solidFill>
                <a:srgbClr val="0068A2"/>
              </a:solidFill>
              <a:uFill>
                <a:solidFill>
                  <a:srgbClr val="FFFFFF"/>
                </a:solidFill>
              </a:uFill>
              <a:latin typeface="Avenir LT Pro 55 Roman" panose="020B0503020203020204" pitchFamily="34" charset="-18"/>
              <a:cs typeface="Times New Roman" panose="02020603050405020304" pitchFamily="18" charset="0"/>
            </a:endParaRPr>
          </a:p>
          <a:p>
            <a:pPr marL="357178" indent="-357178">
              <a:spcBef>
                <a:spcPts val="1072"/>
              </a:spcBef>
              <a:buClr>
                <a:srgbClr val="0068A2"/>
              </a:buClr>
              <a:buFont typeface="Wingdings" charset="2"/>
              <a:buChar char=""/>
              <a:defRPr/>
            </a:pPr>
            <a:r>
              <a:rPr lang="cs-CZ" altLang="cs-CZ" sz="2800" b="1" spc="-1" dirty="0" smtClean="0">
                <a:solidFill>
                  <a:srgbClr val="0068A2"/>
                </a:solidFill>
                <a:uFill>
                  <a:solidFill>
                    <a:srgbClr val="FFFFFF"/>
                  </a:solidFill>
                </a:uFill>
                <a:latin typeface="Avenir LT Pro 55 Roman" panose="020B0503020203020204" pitchFamily="34" charset="-18"/>
                <a:cs typeface="Times New Roman" panose="02020603050405020304" pitchFamily="18" charset="0"/>
              </a:rPr>
              <a:t>Těším se na další spolupráci v nových podmínkách</a:t>
            </a:r>
            <a:endParaRPr lang="cs-CZ" altLang="cs-CZ" sz="2800" b="1" spc="-1" dirty="0">
              <a:solidFill>
                <a:srgbClr val="0068A2"/>
              </a:solidFill>
              <a:uFill>
                <a:solidFill>
                  <a:srgbClr val="FFFFFF"/>
                </a:solidFill>
              </a:uFill>
              <a:latin typeface="Avenir LT Pro 55 Roman" panose="020B0503020203020204" pitchFamily="34" charset="-18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36456" y="170979"/>
            <a:ext cx="277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Avenir LT Pro 55 Roman" panose="020B0503020203020204" pitchFamily="34" charset="-18"/>
              </a:rPr>
              <a:t>PODĚKOVÁNÍ</a:t>
            </a:r>
            <a:endParaRPr lang="cs-CZ" sz="3600" b="1" dirty="0">
              <a:solidFill>
                <a:schemeClr val="bg1"/>
              </a:solidFill>
              <a:latin typeface="Avenir LT Pro 55 Roman" panose="020B0503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119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144440" y="2016000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Děkuji za </a:t>
            </a:r>
            <a:r>
              <a:rPr lang="cs-CZ" sz="3600" b="1" cap="all" spc="-1" dirty="0" smtClean="0">
                <a:solidFill>
                  <a:srgbClr val="FFFFFF"/>
                </a:solidFill>
                <a:latin typeface="Avenir LT Pro 55 Roman"/>
              </a:rPr>
              <a:t>pozornost</a:t>
            </a:r>
            <a:endParaRPr lang="cs-CZ" sz="3600" b="1" cap="all" spc="-1" dirty="0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VÝVOJ sdružení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035075"/>
            <a:ext cx="8784976" cy="4104456"/>
          </a:xfrm>
        </p:spPr>
        <p:txBody>
          <a:bodyPr>
            <a:normAutofit lnSpcReduction="10000"/>
          </a:bodyPr>
          <a:lstStyle/>
          <a:p>
            <a:pPr marL="414726" lvl="1">
              <a:defRPr/>
            </a:pPr>
            <a:endParaRPr lang="cs-CZ" altLang="cs-CZ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357178" lvl="1" indent="-357178">
              <a:spcBef>
                <a:spcPts val="1072"/>
              </a:spcBef>
              <a:buClr>
                <a:srgbClr val="0068A2"/>
              </a:buClr>
              <a:buFont typeface="Wingdings" charset="2"/>
              <a:buChar char=""/>
              <a:defRPr/>
            </a:pPr>
            <a:r>
              <a:rPr lang="cs-CZ" altLang="cs-CZ" b="1" spc="-1" dirty="0" smtClean="0">
                <a:solidFill>
                  <a:srgbClr val="0068A2"/>
                </a:solidFill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2016: Transformace NREN   </a:t>
            </a:r>
            <a:r>
              <a:rPr 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→</a:t>
            </a:r>
            <a:r>
              <a:rPr lang="cs-CZ" altLang="cs-CZ" b="1" spc="-1" dirty="0" smtClean="0">
                <a:solidFill>
                  <a:srgbClr val="0068A2"/>
                </a:solidFill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   e-infrastruktura </a:t>
            </a:r>
            <a:r>
              <a:rPr lang="cs-CZ" altLang="cs-CZ" b="1" spc="-1" dirty="0">
                <a:solidFill>
                  <a:srgbClr val="0068A2"/>
                </a:solidFill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CESNET</a:t>
            </a:r>
          </a:p>
          <a:p>
            <a:pPr marL="414726" lvl="1">
              <a:defRPr/>
            </a:pP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opětovné </a:t>
            </a: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zařazení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e-infrastruktury CESNET do </a:t>
            </a:r>
            <a:r>
              <a:rPr lang="cs-CZ" altLang="cs-CZ" b="1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Cestovní mapy </a:t>
            </a: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ČR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velkých výzkumných </a:t>
            </a: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infrastruktur pro výzkum,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experimentální </a:t>
            </a: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vývoj a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inovace</a:t>
            </a:r>
          </a:p>
          <a:p>
            <a:pPr marL="414726" lvl="1">
              <a:defRPr/>
            </a:pP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poskytovat </a:t>
            </a:r>
            <a:r>
              <a:rPr lang="cs-CZ" altLang="cs-CZ" b="1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unikátní komplex </a:t>
            </a:r>
            <a:r>
              <a:rPr lang="cs-CZ" altLang="cs-CZ" b="1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služeb </a:t>
            </a: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pro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potřebu </a:t>
            </a: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vědy a výzkumu v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ČR</a:t>
            </a:r>
            <a:endParaRPr lang="cs-CZ" altLang="cs-CZ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414726" lvl="1">
              <a:defRPr/>
            </a:pP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podpora </a:t>
            </a:r>
            <a:r>
              <a:rPr lang="cs-CZ" altLang="cs-CZ" b="1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komunit uživatelů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se specifickými ICT potřebami</a:t>
            </a:r>
          </a:p>
          <a:p>
            <a:pPr marL="414726" lvl="1">
              <a:defRPr/>
            </a:pP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ýznamný upgrade e-infrastruktury za využití strukturálních fondů EU</a:t>
            </a:r>
          </a:p>
          <a:p>
            <a:pPr marL="414726" lvl="1">
              <a:defRPr/>
            </a:pPr>
            <a:endParaRPr lang="cs-CZ" altLang="cs-CZ" b="1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18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2020:</a:t>
            </a:r>
            <a:r>
              <a:rPr lang="cs-CZ" altLang="cs-CZ" sz="1800" dirty="0" smtClean="0">
                <a:latin typeface="Avenir LT Pro 55 Roman"/>
                <a:cs typeface="Times New Roman" panose="02020603050405020304" pitchFamily="18" charset="0"/>
              </a:rPr>
              <a:t> </a:t>
            </a:r>
            <a:r>
              <a:rPr lang="cs-CZ" altLang="cs-CZ" sz="18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Zahájení provozu e-infrastruktury e-INFRA </a:t>
            </a:r>
            <a:r>
              <a:rPr lang="cs-CZ" altLang="cs-CZ" sz="1800" spc="-1" dirty="0" err="1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cz</a:t>
            </a:r>
            <a:r>
              <a:rPr lang="cs-CZ" altLang="cs-CZ" sz="18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  </a:t>
            </a:r>
            <a:endParaRPr lang="cs-CZ" altLang="cs-CZ" sz="1800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414726" lvl="1">
              <a:defRPr/>
            </a:pP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e-INFRA CZ (CESNET, CERIT SC, IT4Innovation)</a:t>
            </a:r>
            <a:endParaRPr lang="cs-CZ" altLang="cs-CZ" b="1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414726" lvl="1">
              <a:defRPr/>
            </a:pPr>
            <a:r>
              <a:rPr 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e-INFRA CZ uvedena v aktualizované </a:t>
            </a:r>
            <a:r>
              <a:rPr lang="cs-CZ" altLang="cs-CZ" b="1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Cestovní </a:t>
            </a:r>
            <a:r>
              <a:rPr lang="cs-CZ" altLang="cs-CZ" b="1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mapě </a:t>
            </a: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ČR velkých infrastruktur pro výzkum, experimentální vývoj a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inovace</a:t>
            </a:r>
            <a:endParaRPr lang="cs-CZ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414726" lvl="1">
              <a:defRPr/>
            </a:pP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i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ntenzivnější zapojení </a:t>
            </a:r>
            <a:r>
              <a:rPr lang="cs-CZ" altLang="cs-CZ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do </a:t>
            </a:r>
            <a:r>
              <a:rPr lang="cs-CZ" altLang="cs-CZ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panevropských infrastruktur EOSC, GÉANT, EGI, PRACE,…</a:t>
            </a:r>
            <a:endParaRPr lang="cs-CZ" altLang="cs-CZ" b="1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128976" lvl="1" indent="0">
              <a:buNone/>
              <a:defRPr/>
            </a:pPr>
            <a:endParaRPr lang="cs-CZ" altLang="cs-CZ" b="1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cs-CZ" altLang="cs-CZ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0" lvl="1">
              <a:defRPr/>
            </a:pPr>
            <a:endParaRPr lang="cs-CZ" altLang="cs-CZ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0" lvl="1">
              <a:defRPr/>
            </a:pPr>
            <a:endParaRPr lang="cs-CZ" altLang="cs-CZ" dirty="0">
              <a:latin typeface="Avenir LT Pro 55 Roman"/>
              <a:cs typeface="Times New Roman" panose="02020603050405020304" pitchFamily="18" charset="0"/>
            </a:endParaRPr>
          </a:p>
          <a:p>
            <a:endParaRPr lang="cs-CZ" dirty="0">
              <a:latin typeface="Avenir 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6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Služby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4104456"/>
          </a:xfrm>
        </p:spPr>
        <p:txBody>
          <a:bodyPr>
            <a:normAutofit fontScale="70000" lnSpcReduction="20000"/>
          </a:bodyPr>
          <a:lstStyle/>
          <a:p>
            <a:pPr marL="55715" indent="0">
              <a:buNone/>
              <a:defRPr/>
            </a:pPr>
            <a:r>
              <a:rPr lang="cs-CZ" altLang="cs-CZ" sz="27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Rychlá a bezpečná síť</a:t>
            </a:r>
          </a:p>
          <a:p>
            <a:pPr marL="685837" lvl="1" indent="-342900">
              <a:defRPr/>
            </a:pPr>
            <a:r>
              <a:rPr lang="cs-CZ" altLang="cs-CZ" sz="1985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Robustní páteřní infrastruktura</a:t>
            </a:r>
          </a:p>
          <a:p>
            <a:pPr marL="685837" lvl="1" indent="-342900">
              <a:defRPr/>
            </a:pPr>
            <a:r>
              <a:rPr lang="cs-CZ" altLang="cs-CZ" sz="1985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Nadstandardní služby pro řešení specifických potřeb</a:t>
            </a:r>
          </a:p>
          <a:p>
            <a:pPr marL="55715" indent="0">
              <a:buNone/>
              <a:defRPr/>
            </a:pPr>
            <a:r>
              <a:rPr lang="cs-CZ" altLang="cs-CZ" sz="27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Datová úložiště</a:t>
            </a:r>
          </a:p>
          <a:p>
            <a:pPr marL="685837" lvl="1" indent="-342900"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Distribuovaná architektura úložišť v několika lokalitách na území ČR</a:t>
            </a:r>
          </a:p>
          <a:p>
            <a:pPr marL="685837" lvl="1" indent="-342900"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Prostředí pro zálohování, </a:t>
            </a:r>
            <a:r>
              <a:rPr lang="cs-CZ" altLang="cs-CZ" sz="19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archivaci i sdílení dat</a:t>
            </a:r>
          </a:p>
          <a:p>
            <a:pPr marL="55715" indent="0">
              <a:buNone/>
              <a:defRPr/>
            </a:pPr>
            <a:r>
              <a:rPr lang="cs-CZ" altLang="cs-CZ" sz="2785" b="1" spc="-1" dirty="0" smtClean="0">
                <a:solidFill>
                  <a:srgbClr val="0068A2"/>
                </a:solidFill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Náročné výpočty</a:t>
            </a:r>
          </a:p>
          <a:p>
            <a:pPr marL="685837" lvl="1" indent="-342900"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Koordinace výpočetních </a:t>
            </a:r>
            <a:r>
              <a:rPr lang="cs-CZ" altLang="cs-CZ" sz="19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a datových zdrojů pro řešení </a:t>
            </a: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náročných úloh</a:t>
            </a:r>
          </a:p>
          <a:p>
            <a:pPr marL="685837" lvl="1" indent="-342900"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Výpočetní výkon, uživatelská podpora, konzultace, aplikační licence</a:t>
            </a:r>
          </a:p>
          <a:p>
            <a:pPr marL="55715" indent="0">
              <a:buNone/>
              <a:defRPr/>
            </a:pPr>
            <a:r>
              <a:rPr lang="cs-CZ" altLang="cs-CZ" sz="27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Vzdálená spolupráce uživatelů</a:t>
            </a:r>
          </a:p>
          <a:p>
            <a:pPr marL="685837" lvl="1" indent="-342900"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Nástroje pro jednání i semináře s možností sdílení obsahu, záznamu i </a:t>
            </a:r>
            <a:r>
              <a:rPr lang="cs-CZ" altLang="cs-CZ" sz="1900" spc="-1" dirty="0" err="1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streamingu</a:t>
            </a:r>
            <a:endParaRPr lang="cs-CZ" altLang="cs-CZ" sz="1900" spc="-1" dirty="0" smtClean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685837" lvl="1" indent="-342900"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Speciální obrazové přenosy (např. lékařských zákroků, distribuovaných koncertů)</a:t>
            </a:r>
          </a:p>
          <a:p>
            <a:pPr marL="55715" indent="0">
              <a:buNone/>
              <a:defRPr/>
            </a:pPr>
            <a:r>
              <a:rPr lang="cs-CZ" altLang="cs-CZ" sz="27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Bezpečnost</a:t>
            </a:r>
          </a:p>
          <a:p>
            <a:pPr marL="651477" lvl="1" indent="-257203">
              <a:buFont typeface="Wingdings" panose="05000000000000000000" pitchFamily="2" charset="2"/>
              <a:buChar char="§"/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Aktivní monitoring, bezpečností nástroje, monitorovací sondy</a:t>
            </a:r>
          </a:p>
          <a:p>
            <a:pPr marL="651477" lvl="1" indent="-257203">
              <a:buFont typeface="Wingdings" panose="05000000000000000000" pitchFamily="2" charset="2"/>
              <a:buChar char="§"/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Řešení </a:t>
            </a:r>
            <a:r>
              <a:rPr lang="cs-CZ" altLang="cs-CZ" sz="19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bezpečnostních </a:t>
            </a: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incidentů, školení a konzultace</a:t>
            </a:r>
            <a:endParaRPr lang="cs-CZ" altLang="cs-CZ" sz="1900" spc="-1" dirty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107052" indent="0">
              <a:buNone/>
              <a:defRPr/>
            </a:pPr>
            <a:r>
              <a:rPr lang="cs-CZ" altLang="cs-CZ" sz="2700" spc="-1" dirty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Správa identit</a:t>
            </a:r>
          </a:p>
          <a:p>
            <a:pPr marL="651477" lvl="1" indent="-257203">
              <a:buFont typeface="Wingdings" panose="05000000000000000000" pitchFamily="2" charset="2"/>
              <a:buChar char="§"/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Federace identit </a:t>
            </a:r>
            <a:r>
              <a:rPr lang="en-US" altLang="cs-CZ" sz="19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eduID.cz</a:t>
            </a: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 a </a:t>
            </a:r>
            <a:r>
              <a:rPr lang="en-US" altLang="cs-CZ" sz="1900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eduroam</a:t>
            </a:r>
            <a:endParaRPr lang="cs-CZ" altLang="cs-CZ" sz="1900" spc="-1" dirty="0" smtClean="0">
              <a:uFill>
                <a:solidFill>
                  <a:srgbClr val="FFFFFF"/>
                </a:solidFill>
              </a:uFill>
              <a:latin typeface="Avenir LT Pro 55 Roman"/>
              <a:cs typeface="Times New Roman" panose="02020603050405020304" pitchFamily="18" charset="0"/>
            </a:endParaRPr>
          </a:p>
          <a:p>
            <a:pPr marL="651477" lvl="1" indent="-257203">
              <a:buFont typeface="Wingdings" panose="05000000000000000000" pitchFamily="2" charset="2"/>
              <a:buChar char="§"/>
              <a:defRPr/>
            </a:pPr>
            <a:r>
              <a:rPr lang="cs-CZ" altLang="cs-CZ" sz="1900" spc="-1" dirty="0" smtClean="0">
                <a:uFill>
                  <a:solidFill>
                    <a:srgbClr val="FFFFFF"/>
                  </a:solidFill>
                </a:uFill>
                <a:latin typeface="Avenir LT Pro 55 Roman"/>
                <a:cs typeface="Times New Roman" panose="02020603050405020304" pitchFamily="18" charset="0"/>
              </a:rPr>
              <a:t>Nástroje pro správu identit, řízení přístupů a práv</a:t>
            </a:r>
            <a:r>
              <a:rPr lang="en-US" altLang="cs-CZ" sz="19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endParaRPr lang="en-US" altLang="cs-CZ" sz="19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2115195"/>
            <a:ext cx="2823886" cy="221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 txBox="1">
            <a:spLocks/>
          </p:cNvSpPr>
          <p:nvPr/>
        </p:nvSpPr>
        <p:spPr>
          <a:xfrm>
            <a:off x="1583928" y="1755155"/>
            <a:ext cx="8423640" cy="1224000"/>
          </a:xfrm>
          <a:prstGeom prst="rect">
            <a:avLst/>
          </a:prstGeom>
        </p:spPr>
        <p:txBody>
          <a:bodyPr>
            <a:normAutofit/>
          </a:bodyPr>
          <a:lstStyle>
            <a:lvl1pPr marL="357178" indent="-357178">
              <a:spcBef>
                <a:spcPts val="1072"/>
              </a:spcBef>
              <a:buClr>
                <a:srgbClr val="0068A2"/>
              </a:buClr>
              <a:buFont typeface="Wingdings" charset="2"/>
              <a:buChar char=""/>
              <a:defRPr/>
            </a:lvl1pPr>
          </a:lstStyle>
          <a:p>
            <a:pPr marL="0" indent="0" defTabSz="914400">
              <a:buFont typeface="Wingdings" charset="2"/>
              <a:buNone/>
            </a:pPr>
            <a:r>
              <a:rPr lang="cs-CZ" sz="3200" b="1" kern="0" smtClean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Doc. RNDr. Václav Račanský, CSc.</a:t>
            </a:r>
            <a:endParaRPr lang="cs-CZ" sz="3200" b="1" kern="0" dirty="0">
              <a:solidFill>
                <a:schemeClr val="accent1">
                  <a:lumMod val="75000"/>
                </a:schemeClr>
              </a:solidFill>
              <a:latin typeface="Avenir LT Pro 55 Roman" panose="020B0503020203020204" pitchFamily="34" charset="-18"/>
            </a:endParaRPr>
          </a:p>
        </p:txBody>
      </p:sp>
      <p:pic>
        <p:nvPicPr>
          <p:cNvPr id="1026" name="Picture 2" descr="https://cdn.muni.cz/w3mu-media/person/2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84" y="2548060"/>
            <a:ext cx="2131445" cy="25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63848" y="1611139"/>
            <a:ext cx="880401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venir LT Pro 55 Roman" panose="020B0503020203020204" pitchFamily="34" charset="-18"/>
              </a:rPr>
              <a:t>Podpora financování projektu: „Vybudování počítačové sítě</a:t>
            </a:r>
          </a:p>
          <a:p>
            <a:r>
              <a:rPr lang="cs-CZ" sz="2400" dirty="0">
                <a:latin typeface="Avenir LT Pro 55 Roman" panose="020B0503020203020204" pitchFamily="34" charset="-18"/>
              </a:rPr>
              <a:t>v</a:t>
            </a:r>
            <a:r>
              <a:rPr lang="cs-CZ" sz="2400" dirty="0" smtClean="0">
                <a:latin typeface="Avenir LT Pro 55 Roman" panose="020B0503020203020204" pitchFamily="34" charset="-18"/>
              </a:rPr>
              <a:t>ysokých škol, zapojené do Internetu“ – rok 1992 a 1993,</a:t>
            </a: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10 mil. Kčs., realizace VC ČVUT.</a:t>
            </a: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Členství v „Radě počítačové sítě CESNET“ ustanovené MŠMT.</a:t>
            </a:r>
          </a:p>
          <a:p>
            <a:endParaRPr lang="cs-CZ" sz="1400" dirty="0" smtClean="0">
              <a:latin typeface="Avenir LT Pro 55 Roman" panose="020B0503020203020204" pitchFamily="34" charset="-18"/>
            </a:endParaRPr>
          </a:p>
          <a:p>
            <a:r>
              <a:rPr lang="cs-CZ" sz="2400" dirty="0">
                <a:latin typeface="Avenir LT Pro 55 Roman" panose="020B0503020203020204" pitchFamily="34" charset="-18"/>
              </a:rPr>
              <a:t>Výrazný podíl na založení sdružení CESNET</a:t>
            </a:r>
            <a:r>
              <a:rPr lang="cs-CZ" sz="2400" dirty="0" smtClean="0">
                <a:latin typeface="Avenir LT Pro 55 Roman" panose="020B0503020203020204" pitchFamily="34" charset="-18"/>
              </a:rPr>
              <a:t>.</a:t>
            </a: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Místopředseda představenstva CESNET od založení (6.3.1996)</a:t>
            </a: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do 30.6.2016.</a:t>
            </a:r>
            <a:endParaRPr lang="cs-CZ" sz="2400" dirty="0">
              <a:latin typeface="Avenir LT Pro 55 Roman" panose="020B0503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44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2"/>
          <p:cNvSpPr txBox="1">
            <a:spLocks/>
          </p:cNvSpPr>
          <p:nvPr/>
        </p:nvSpPr>
        <p:spPr>
          <a:xfrm>
            <a:off x="1656985" y="1683147"/>
            <a:ext cx="8423640" cy="1224000"/>
          </a:xfrm>
          <a:prstGeom prst="rect">
            <a:avLst/>
          </a:prstGeom>
        </p:spPr>
        <p:txBody>
          <a:bodyPr>
            <a:normAutofit/>
          </a:bodyPr>
          <a:lstStyle>
            <a:lvl1pPr marL="357178" indent="-357178">
              <a:spcBef>
                <a:spcPts val="1072"/>
              </a:spcBef>
              <a:buClr>
                <a:srgbClr val="0068A2"/>
              </a:buClr>
              <a:buFont typeface="Wingdings" charset="2"/>
              <a:buChar char=""/>
              <a:defRPr/>
            </a:lvl1pPr>
          </a:lstStyle>
          <a:p>
            <a:pPr marL="0" indent="0" defTabSz="914400">
              <a:buFont typeface="Wingdings" charset="2"/>
              <a:buNone/>
            </a:pPr>
            <a:r>
              <a:rPr lang="cs-CZ" sz="3200" b="1" kern="0" dirty="0" smtClean="0">
                <a:solidFill>
                  <a:schemeClr val="accent1">
                    <a:lumMod val="75000"/>
                  </a:schemeClr>
                </a:solidFill>
                <a:latin typeface="Avenir LT Pro 55 Roman" panose="020B0503020203020204" pitchFamily="34" charset="-18"/>
              </a:rPr>
              <a:t>              Ing. Jiří Novotný</a:t>
            </a:r>
            <a:endParaRPr lang="cs-CZ" sz="3200" b="1" kern="0" dirty="0">
              <a:solidFill>
                <a:schemeClr val="accent1">
                  <a:lumMod val="75000"/>
                </a:schemeClr>
              </a:solidFill>
              <a:latin typeface="Avenir LT Pro 55 Roman" panose="020B0503020203020204" pitchFamily="34" charset="-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6" y="2475235"/>
            <a:ext cx="1791774" cy="269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5816" y="1395115"/>
            <a:ext cx="9288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venir LT Pro 55 Roman" panose="020B0503020203020204" pitchFamily="34" charset="-18"/>
              </a:rPr>
              <a:t>Klíčová osobnost projektu „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liberouter</a:t>
            </a:r>
            <a:r>
              <a:rPr lang="cs-CZ" sz="2400" dirty="0" smtClean="0">
                <a:latin typeface="Avenir LT Pro 55 Roman" panose="020B0503020203020204" pitchFamily="34" charset="-18"/>
              </a:rPr>
              <a:t>“</a:t>
            </a: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https:// </a:t>
            </a:r>
            <a:r>
              <a:rPr lang="cs-CZ" sz="2400" dirty="0" smtClean="0">
                <a:latin typeface="Avenir LT Pro 55 Roman" panose="020B0503020203020204" pitchFamily="34" charset="-18"/>
                <a:hlinkClick r:id="rId2"/>
              </a:rPr>
              <a:t>www.liberouter.org/</a:t>
            </a:r>
            <a:r>
              <a:rPr lang="cs-CZ" sz="2400" dirty="0" smtClean="0">
                <a:latin typeface="Avenir LT Pro 55 Roman" panose="020B0503020203020204" pitchFamily="34" charset="-18"/>
              </a:rPr>
              <a:t> </a:t>
            </a: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Společný projekt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CESNETu</a:t>
            </a:r>
            <a:r>
              <a:rPr lang="cs-CZ" sz="2400" dirty="0" smtClean="0">
                <a:latin typeface="Avenir LT Pro 55 Roman" panose="020B0503020203020204" pitchFamily="34" charset="-18"/>
              </a:rPr>
              <a:t>, MU a VUT v Brně – zahájen v roce 2003.</a:t>
            </a: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Využití hardwarově akcelerovaných karet (FPGA) pro monitoring</a:t>
            </a:r>
          </a:p>
          <a:p>
            <a:r>
              <a:rPr lang="cs-CZ" sz="2400" dirty="0">
                <a:latin typeface="Avenir LT Pro 55 Roman" panose="020B0503020203020204" pitchFamily="34" charset="-18"/>
              </a:rPr>
              <a:t>a</a:t>
            </a:r>
            <a:r>
              <a:rPr lang="cs-CZ" sz="2400" dirty="0" smtClean="0">
                <a:latin typeface="Avenir LT Pro 55 Roman" panose="020B0503020203020204" pitchFamily="34" charset="-18"/>
              </a:rPr>
              <a:t> bezpečnost sítí.</a:t>
            </a:r>
          </a:p>
          <a:p>
            <a:endParaRPr lang="cs-CZ" sz="1400" dirty="0">
              <a:latin typeface="Avenir LT Pro 55 Roman" panose="020B0503020203020204" pitchFamily="34" charset="-18"/>
            </a:endParaRPr>
          </a:p>
          <a:p>
            <a:r>
              <a:rPr lang="cs-CZ" sz="2400" dirty="0" smtClean="0">
                <a:latin typeface="Avenir LT Pro 55 Roman" panose="020B0503020203020204" pitchFamily="34" charset="-18"/>
              </a:rPr>
              <a:t>Úspěšný spin-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off</a:t>
            </a:r>
            <a:r>
              <a:rPr lang="cs-CZ" sz="2400" dirty="0" smtClean="0">
                <a:latin typeface="Avenir LT Pro 55 Roman" panose="020B0503020203020204" pitchFamily="34" charset="-18"/>
              </a:rPr>
              <a:t> INVEATECH (nyní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Flowmon</a:t>
            </a:r>
            <a:r>
              <a:rPr lang="cs-CZ" sz="2400" dirty="0" smtClean="0">
                <a:latin typeface="Avenir LT Pro 55 Roman" panose="020B0503020203020204" pitchFamily="34" charset="-18"/>
              </a:rPr>
              <a:t>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Networks</a:t>
            </a:r>
            <a:r>
              <a:rPr lang="cs-CZ" sz="2400" dirty="0" smtClean="0">
                <a:latin typeface="Avenir LT Pro 55 Roman" panose="020B0503020203020204" pitchFamily="34" charset="-18"/>
              </a:rPr>
              <a:t> a </a:t>
            </a:r>
            <a:r>
              <a:rPr lang="cs-CZ" sz="2400" dirty="0" err="1" smtClean="0">
                <a:latin typeface="Avenir LT Pro 55 Roman" panose="020B0503020203020204" pitchFamily="34" charset="-18"/>
              </a:rPr>
              <a:t>Netcope</a:t>
            </a:r>
            <a:r>
              <a:rPr lang="cs-CZ" sz="2400" dirty="0" smtClean="0">
                <a:latin typeface="Avenir LT Pro 55 Roman" panose="020B0503020203020204" pitchFamily="34" charset="-18"/>
              </a:rPr>
              <a:t> Technologies).</a:t>
            </a:r>
            <a:endParaRPr lang="cs-CZ" sz="2400" dirty="0">
              <a:latin typeface="Avenir LT Pro 55 Roman" panose="020B0503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410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0080623" cy="5670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1032" y="3647481"/>
            <a:ext cx="4055161" cy="719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1032" y="4179023"/>
            <a:ext cx="6534077" cy="719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104" y="2153548"/>
            <a:ext cx="3124994" cy="730871"/>
          </a:xfrm>
          <a:prstGeom prst="rect">
            <a:avLst/>
          </a:prstGeom>
        </p:spPr>
        <p:txBody>
          <a:bodyPr vert="horz" wrap="square" lIns="0" tIns="14000" rIns="0" bIns="0" rtlCol="0">
            <a:spAutoFit/>
          </a:bodyPr>
          <a:lstStyle/>
          <a:p>
            <a:pPr marL="14000">
              <a:lnSpc>
                <a:spcPts val="1830"/>
              </a:lnSpc>
              <a:spcBef>
                <a:spcPts val="110"/>
              </a:spcBef>
            </a:pPr>
            <a:r>
              <a:rPr sz="1500" b="1" dirty="0">
                <a:solidFill>
                  <a:srgbClr val="C0504D"/>
                </a:solidFill>
                <a:latin typeface="Calibri"/>
                <a:cs typeface="Calibri"/>
              </a:rPr>
              <a:t>4 </a:t>
            </a:r>
            <a:r>
              <a:rPr sz="1500" b="1" spc="-6" dirty="0">
                <a:solidFill>
                  <a:srgbClr val="C0504D"/>
                </a:solidFill>
                <a:latin typeface="Calibri"/>
                <a:cs typeface="Calibri"/>
              </a:rPr>
              <a:t>June</a:t>
            </a:r>
            <a:r>
              <a:rPr sz="1500" b="1" spc="-1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504D"/>
                </a:solidFill>
                <a:latin typeface="Calibri"/>
                <a:cs typeface="Calibri"/>
              </a:rPr>
              <a:t>2013</a:t>
            </a:r>
            <a:endParaRPr sz="1500">
              <a:latin typeface="Calibri"/>
              <a:cs typeface="Calibri"/>
            </a:endParaRPr>
          </a:p>
          <a:p>
            <a:pPr marL="14000" marR="5600">
              <a:lnSpc>
                <a:spcPts val="1874"/>
              </a:lnSpc>
              <a:spcBef>
                <a:spcPts val="17"/>
              </a:spcBef>
            </a:pPr>
            <a:r>
              <a:rPr sz="1500" b="1" spc="-6" dirty="0">
                <a:solidFill>
                  <a:srgbClr val="C0504D"/>
                </a:solidFill>
                <a:latin typeface="Calibri"/>
                <a:cs typeface="Calibri"/>
              </a:rPr>
              <a:t>Prepared for </a:t>
            </a:r>
            <a:r>
              <a:rPr sz="1500" b="1" dirty="0">
                <a:solidFill>
                  <a:srgbClr val="C0504D"/>
                </a:solidFill>
                <a:latin typeface="Calibri"/>
                <a:cs typeface="Calibri"/>
              </a:rPr>
              <a:t>PresentaBon </a:t>
            </a:r>
            <a:r>
              <a:rPr sz="1500" b="1" spc="-6" dirty="0">
                <a:solidFill>
                  <a:srgbClr val="C0504D"/>
                </a:solidFill>
                <a:latin typeface="Calibri"/>
                <a:cs typeface="Calibri"/>
              </a:rPr>
              <a:t>at TNC2013  Maastricht, </a:t>
            </a:r>
            <a:r>
              <a:rPr sz="1500" b="1" dirty="0">
                <a:solidFill>
                  <a:srgbClr val="C0504D"/>
                </a:solidFill>
                <a:latin typeface="Calibri"/>
                <a:cs typeface="Calibri"/>
              </a:rPr>
              <a:t>Netherlands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104" y="3083799"/>
            <a:ext cx="6329092" cy="1694164"/>
          </a:xfrm>
          <a:prstGeom prst="rect">
            <a:avLst/>
          </a:prstGeom>
        </p:spPr>
        <p:txBody>
          <a:bodyPr vert="horz" wrap="square" lIns="0" tIns="14000" rIns="0" bIns="0" rtlCol="0">
            <a:spAutoFit/>
          </a:bodyPr>
          <a:lstStyle/>
          <a:p>
            <a:pPr marL="14000">
              <a:lnSpc>
                <a:spcPts val="1951"/>
              </a:lnSpc>
              <a:spcBef>
                <a:spcPts val="110"/>
              </a:spcBef>
            </a:pPr>
            <a:r>
              <a:rPr b="1" dirty="0">
                <a:solidFill>
                  <a:srgbClr val="C0504D"/>
                </a:solidFill>
                <a:latin typeface="Calibri"/>
                <a:cs typeface="Calibri"/>
              </a:rPr>
              <a:t>H. David</a:t>
            </a:r>
            <a:r>
              <a:rPr b="1" spc="-6" dirty="0">
                <a:solidFill>
                  <a:srgbClr val="C0504D"/>
                </a:solidFill>
                <a:latin typeface="Calibri"/>
                <a:cs typeface="Calibri"/>
              </a:rPr>
              <a:t> Lambert</a:t>
            </a:r>
            <a:r>
              <a:rPr spc="-6" dirty="0">
                <a:solidFill>
                  <a:srgbClr val="C0504D"/>
                </a:solidFill>
                <a:latin typeface="Calibri"/>
                <a:cs typeface="Calibri"/>
              </a:rPr>
              <a:t>,</a:t>
            </a:r>
            <a:endParaRPr>
              <a:latin typeface="Calibri"/>
              <a:cs typeface="Calibri"/>
            </a:endParaRPr>
          </a:p>
          <a:p>
            <a:pPr marL="14000">
              <a:lnSpc>
                <a:spcPts val="1951"/>
              </a:lnSpc>
            </a:pPr>
            <a:r>
              <a:rPr spc="-6" dirty="0">
                <a:solidFill>
                  <a:srgbClr val="C0504D"/>
                </a:solidFill>
                <a:latin typeface="Calibri"/>
                <a:cs typeface="Calibri"/>
              </a:rPr>
              <a:t>President </a:t>
            </a:r>
            <a:r>
              <a:rPr dirty="0">
                <a:solidFill>
                  <a:srgbClr val="C0504D"/>
                </a:solidFill>
                <a:latin typeface="Calibri"/>
                <a:cs typeface="Calibri"/>
              </a:rPr>
              <a:t>and CEO, </a:t>
            </a:r>
            <a:r>
              <a:rPr spc="-6" dirty="0">
                <a:solidFill>
                  <a:srgbClr val="C0504D"/>
                </a:solidFill>
                <a:latin typeface="Calibri"/>
                <a:cs typeface="Calibri"/>
              </a:rPr>
              <a:t>Internet2</a:t>
            </a:r>
            <a:endParaRPr>
              <a:latin typeface="Calibri"/>
              <a:cs typeface="Calibri"/>
            </a:endParaRPr>
          </a:p>
          <a:p>
            <a:pPr marL="14000">
              <a:lnSpc>
                <a:spcPts val="4211"/>
              </a:lnSpc>
              <a:spcBef>
                <a:spcPts val="799"/>
              </a:spcBef>
            </a:pPr>
            <a:r>
              <a:rPr sz="3500" b="1" dirty="0">
                <a:latin typeface="Calibri"/>
                <a:cs typeface="Calibri"/>
              </a:rPr>
              <a:t>‘It’s an </a:t>
            </a:r>
            <a:r>
              <a:rPr sz="3500" b="1" spc="-6" dirty="0">
                <a:latin typeface="Calibri"/>
                <a:cs typeface="Calibri"/>
              </a:rPr>
              <a:t>NREN</a:t>
            </a:r>
            <a:r>
              <a:rPr sz="3500" b="1" spc="-11" dirty="0">
                <a:latin typeface="Calibri"/>
                <a:cs typeface="Calibri"/>
              </a:rPr>
              <a:t> </a:t>
            </a:r>
            <a:r>
              <a:rPr sz="3500" b="1" spc="-6" dirty="0">
                <a:latin typeface="Calibri"/>
                <a:cs typeface="Calibri"/>
              </a:rPr>
              <a:t>World’;</a:t>
            </a:r>
            <a:endParaRPr sz="3500">
              <a:latin typeface="Calibri"/>
              <a:cs typeface="Calibri"/>
            </a:endParaRPr>
          </a:p>
          <a:p>
            <a:pPr marL="216307">
              <a:lnSpc>
                <a:spcPts val="4211"/>
              </a:lnSpc>
            </a:pPr>
            <a:r>
              <a:rPr sz="3500" b="1" spc="-6" dirty="0">
                <a:latin typeface="Calibri"/>
                <a:cs typeface="Calibri"/>
              </a:rPr>
              <a:t>so… what’s </a:t>
            </a:r>
            <a:r>
              <a:rPr sz="3500" b="1" dirty="0">
                <a:latin typeface="Calibri"/>
                <a:cs typeface="Calibri"/>
              </a:rPr>
              <a:t>an </a:t>
            </a:r>
            <a:r>
              <a:rPr sz="3500" b="1" spc="-6" dirty="0">
                <a:latin typeface="Calibri"/>
                <a:cs typeface="Calibri"/>
              </a:rPr>
              <a:t>NREN these</a:t>
            </a:r>
            <a:r>
              <a:rPr sz="3500" b="1" spc="-22" dirty="0">
                <a:latin typeface="Calibri"/>
                <a:cs typeface="Calibri"/>
              </a:rPr>
              <a:t> </a:t>
            </a:r>
            <a:r>
              <a:rPr sz="3500" b="1" spc="-6" dirty="0">
                <a:latin typeface="Calibri"/>
                <a:cs typeface="Calibri"/>
              </a:rPr>
              <a:t>days?</a:t>
            </a:r>
            <a:endParaRPr sz="3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7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ul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1B089CDA5E694494F7CD859DDDA186" ma:contentTypeVersion="12" ma:contentTypeDescription="Vytvoří nový dokument" ma:contentTypeScope="" ma:versionID="85a4862a3c909e4d2b6a833c2a308d8f">
  <xsd:schema xmlns:xsd="http://www.w3.org/2001/XMLSchema" xmlns:xs="http://www.w3.org/2001/XMLSchema" xmlns:p="http://schemas.microsoft.com/office/2006/metadata/properties" xmlns:ns2="8c943ce0-7ccf-4462-a91e-fd57b40a82bb" xmlns:ns3="393df86a-6aa6-439d-8f46-37db0fd3c430" targetNamespace="http://schemas.microsoft.com/office/2006/metadata/properties" ma:root="true" ma:fieldsID="98ab9271929fd77d4d8ecf8462cd50a2" ns2:_="" ns3:_="">
    <xsd:import namespace="8c943ce0-7ccf-4462-a91e-fd57b40a82bb"/>
    <xsd:import namespace="393df86a-6aa6-439d-8f46-37db0fd3c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43ce0-7ccf-4462-a91e-fd57b40a82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df86a-6aa6-439d-8f46-37db0fd3c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89306F-6A3E-4228-92DA-49A631D8251D}"/>
</file>

<file path=customXml/itemProps2.xml><?xml version="1.0" encoding="utf-8"?>
<ds:datastoreItem xmlns:ds="http://schemas.openxmlformats.org/officeDocument/2006/customXml" ds:itemID="{784424BE-7464-418A-B44B-8BA3D9C5BC74}"/>
</file>

<file path=customXml/itemProps3.xml><?xml version="1.0" encoding="utf-8"?>
<ds:datastoreItem xmlns:ds="http://schemas.openxmlformats.org/officeDocument/2006/customXml" ds:itemID="{DDAD49C0-4A61-4AED-B635-890F85108E2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964</Words>
  <Application>Microsoft Office PowerPoint</Application>
  <PresentationFormat>Vlastní</PresentationFormat>
  <Paragraphs>179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Standardní</vt:lpstr>
      <vt:lpstr>Titulní</vt:lpstr>
      <vt:lpstr>Prezentace aplikace PowerPoint</vt:lpstr>
      <vt:lpstr>VÝVOJ sdružení</vt:lpstr>
      <vt:lpstr>VÝVOJ sdružení</vt:lpstr>
      <vt:lpstr>Služby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Identity and access management system PERUN</vt:lpstr>
      <vt:lpstr>Eidas služby a systém remsig </vt:lpstr>
      <vt:lpstr>Integrované e-infrastruktury v ČR, CESNET, CERIT SC, IT4I   →   E-INFRA cz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proteo</dc:creator>
  <cp:lastModifiedBy>Gruntorad Jan</cp:lastModifiedBy>
  <cp:revision>277</cp:revision>
  <dcterms:created xsi:type="dcterms:W3CDTF">2017-11-21T13:53:20Z</dcterms:created>
  <dcterms:modified xsi:type="dcterms:W3CDTF">2019-10-16T05:43:55Z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0x010100CC1B089CDA5E694494F7CD859DDDA186</vt:lpwstr>
  </property>
</Properties>
</file>